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66" r:id="rId2"/>
    <p:sldId id="267" r:id="rId3"/>
    <p:sldId id="262" r:id="rId4"/>
    <p:sldId id="268" r:id="rId5"/>
    <p:sldId id="269" r:id="rId6"/>
    <p:sldId id="265" r:id="rId7"/>
    <p:sldId id="263" r:id="rId8"/>
    <p:sldId id="260" r:id="rId9"/>
    <p:sldId id="261" r:id="rId10"/>
    <p:sldId id="257" r:id="rId11"/>
    <p:sldId id="264" r:id="rId12"/>
  </p:sldIdLst>
  <p:sldSz cx="12192000" cy="6858000"/>
  <p:notesSz cx="6858000" cy="9144000"/>
  <p:defaultTextStyle>
    <a:defPPr>
      <a:defRPr lang="en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F6DB1"/>
    <a:srgbClr val="000000"/>
    <a:srgbClr val="F3A820"/>
    <a:srgbClr val="F48D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296"/>
    <p:restoredTop sz="94691"/>
  </p:normalViewPr>
  <p:slideViewPr>
    <p:cSldViewPr snapToGrid="0">
      <p:cViewPr varScale="1">
        <p:scale>
          <a:sx n="105" d="100"/>
          <a:sy n="105" d="100"/>
        </p:scale>
        <p:origin x="87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6A8171-8A8B-7F43-8519-E652648B277F}" type="datetimeFigureOut">
              <a:rPr lang="en-GB" smtClean="0"/>
              <a:t>14/04/2025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5A8A4C-DD4C-1D4B-98BF-5050C070A9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46763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5A8A4C-DD4C-1D4B-98BF-5050C070A932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4651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96371-64B4-8633-EC3A-7C73EC7B7F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9ADB290-766A-58DB-C793-571B20FAD8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45EFD1-C762-03FD-D191-FBCB4F109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18BE6F-74EB-264B-B3C4-513F2C4C3AAE}" type="datetimeFigureOut">
              <a:rPr lang="en-GB" smtClean="0"/>
              <a:t>14/04/2025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F299F2-0078-B2D0-C599-E5C5AFB762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99C015-FD54-84AA-1F87-261783852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5FA53-480C-1944-BF0A-657BAA3B6B6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21174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FFF2C5-300E-09D1-B567-43AF3BE46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B7DF31-2719-81E4-D0F9-1D43715BC9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250877-39D0-151D-B38C-146E500259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18BE6F-74EB-264B-B3C4-513F2C4C3AAE}" type="datetimeFigureOut">
              <a:rPr lang="en-GB" smtClean="0"/>
              <a:t>14/04/2025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D71E9-62C6-C675-969A-3F111EAE03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341303-EC0D-8A38-3F27-25053B803C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5FA53-480C-1944-BF0A-657BAA3B6B6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2274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CDE3E9C-CD86-838C-D000-22D8334EFD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6FA69F-C0FB-08CF-D966-05D7B35679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951453-4186-7AF0-0D6B-16D0CFE30B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18BE6F-74EB-264B-B3C4-513F2C4C3AAE}" type="datetimeFigureOut">
              <a:rPr lang="en-GB" smtClean="0"/>
              <a:t>14/04/2025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C1C5AC-BDA2-2366-0677-4867A3EBA6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93D345-B008-EB77-E0D5-D567B7478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5FA53-480C-1944-BF0A-657BAA3B6B6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02846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67CC6-F39A-56FA-6A14-8ECAB103A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78E20B-5FD4-F336-3370-D8588CD9A3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579E6F-5C36-3A5E-3696-56BCB4CA0B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18BE6F-74EB-264B-B3C4-513F2C4C3AAE}" type="datetimeFigureOut">
              <a:rPr lang="en-GB" smtClean="0"/>
              <a:t>14/04/2025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1A2E63-398D-5AB3-07BE-BB676B4C18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597DA4-5F1B-94D0-4010-C297516A4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5FA53-480C-1944-BF0A-657BAA3B6B6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19730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B03C5-5DA1-FB99-0433-77381B0582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B4D255-B1A0-28C5-EB90-2D7252A92B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91A516-5AE8-1DAF-0617-350C229E9A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18BE6F-74EB-264B-B3C4-513F2C4C3AAE}" type="datetimeFigureOut">
              <a:rPr lang="en-GB" smtClean="0"/>
              <a:t>14/04/2025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AC9564-2260-841E-4867-B5732DDD25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1985CA-62CE-4CE4-6248-703496569A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5FA53-480C-1944-BF0A-657BAA3B6B6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26527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09138-8EF9-5D4C-AF68-4D2B6934D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A914BC-2596-91C7-053B-46C548D3257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D3C4C1-AF2A-4EBB-0593-AF217C0D13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B1D2E1-1919-6F9F-9A2E-CC5CDE6F10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18BE6F-74EB-264B-B3C4-513F2C4C3AAE}" type="datetimeFigureOut">
              <a:rPr lang="en-GB" smtClean="0"/>
              <a:t>14/04/2025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974DE4-7491-063C-0B3A-20FB7E7119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1AF604-E2EB-7AA2-3A21-6A3393F2A4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5FA53-480C-1944-BF0A-657BAA3B6B6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54250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1B4DA-AA45-01B7-017D-4310B1D1F4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A8882E-2624-3E0E-7D0F-3C33D6A20F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BE87F5-2612-9B52-40D2-E9D3269D1B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A278BE1-9710-C23E-2BA3-823EAF2CBB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9167CDB-91D5-D167-896A-811D33A5BE9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0436626-4BDB-5E48-DFA7-12859406BA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18BE6F-74EB-264B-B3C4-513F2C4C3AAE}" type="datetimeFigureOut">
              <a:rPr lang="en-GB" smtClean="0"/>
              <a:t>14/04/2025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0353908-6E07-22B5-3BBA-FE5132D3CE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7FF0210-71FC-1FC7-9B04-DA675A75D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5FA53-480C-1944-BF0A-657BAA3B6B6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22401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7B06BA-F497-E353-92A8-0472A6D96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0656FB-B4E6-AC6D-D68C-E64C122637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18BE6F-74EB-264B-B3C4-513F2C4C3AAE}" type="datetimeFigureOut">
              <a:rPr lang="en-GB" smtClean="0"/>
              <a:t>14/04/2025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2257EB-48CA-1E6A-DF97-9CC9FF18E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ED7456-4B64-3B9A-BB1C-3B35CF6702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5FA53-480C-1944-BF0A-657BAA3B6B6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13010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B12D275-8591-2308-302B-8373BCA7E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18BE6F-74EB-264B-B3C4-513F2C4C3AAE}" type="datetimeFigureOut">
              <a:rPr lang="en-GB" smtClean="0"/>
              <a:t>14/04/2025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F948952-7B98-6A69-ABD6-44E45DE6D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AB1D44-2E28-E407-FB36-85E2CD8181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5FA53-480C-1944-BF0A-657BAA3B6B6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68202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153901-4837-9400-8E82-CDC8C23E1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21B352-AB8E-9E62-FF0E-4D953B5116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ED004E-A378-F136-2804-CC44071C27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5528D7-15D6-7505-A8C0-05F0CB746D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18BE6F-74EB-264B-B3C4-513F2C4C3AAE}" type="datetimeFigureOut">
              <a:rPr lang="en-GB" smtClean="0"/>
              <a:t>14/04/2025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E28C96-7820-C425-C403-9FE46ED598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E5F071-2F75-6816-FA13-176ED389E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5FA53-480C-1944-BF0A-657BAA3B6B6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92151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B0CCF-A930-B3AD-AB4C-21F34BF87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3A4A92-88AB-3E80-2C08-EDB365B550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F8E1C9-5F83-D1D7-E906-7F47F01940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3633B4-ED04-D270-CE77-9F28333D14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18BE6F-74EB-264B-B3C4-513F2C4C3AAE}" type="datetimeFigureOut">
              <a:rPr lang="en-GB" smtClean="0"/>
              <a:t>14/04/2025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239718-FE11-103C-CF9B-B4F470DC81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588F45-3ADF-51E7-50FB-36C18B731B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5FA53-480C-1944-BF0A-657BAA3B6B6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15364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08477B4-78F5-8657-30F1-B17B1B0336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3D2351-4F97-6877-3240-44443F69A0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E99496-2E1E-8C84-B375-30340173B1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218BE6F-74EB-264B-B3C4-513F2C4C3AAE}" type="datetimeFigureOut">
              <a:rPr lang="en-GB" smtClean="0"/>
              <a:t>14/04/2025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E57013-5BBE-F576-9E15-61C0E1B446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5F9FE2-EA91-2BF8-216D-C9C32513B4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0A5FA53-480C-1944-BF0A-657BAA3B6B6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44955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iff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tiff"/><Relationship Id="rId11" Type="http://schemas.openxmlformats.org/officeDocument/2006/relationships/image" Target="../media/image10.tiff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32.png"/><Relationship Id="rId18" Type="http://schemas.microsoft.com/office/2007/relationships/hdphoto" Target="../media/hdphoto7.wdp"/><Relationship Id="rId3" Type="http://schemas.openxmlformats.org/officeDocument/2006/relationships/image" Target="../media/image26.png"/><Relationship Id="rId21" Type="http://schemas.microsoft.com/office/2007/relationships/hdphoto" Target="../media/hdphoto8.wdp"/><Relationship Id="rId7" Type="http://schemas.openxmlformats.org/officeDocument/2006/relationships/image" Target="../media/image29.png"/><Relationship Id="rId12" Type="http://schemas.microsoft.com/office/2007/relationships/hdphoto" Target="../media/hdphoto5.wdp"/><Relationship Id="rId17" Type="http://schemas.openxmlformats.org/officeDocument/2006/relationships/image" Target="../media/image35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34.svg"/><Relationship Id="rId20" Type="http://schemas.microsoft.com/office/2007/relationships/hdphoto" Target="../media/hdphoto2.wd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11" Type="http://schemas.openxmlformats.org/officeDocument/2006/relationships/image" Target="../media/image31.png"/><Relationship Id="rId5" Type="http://schemas.openxmlformats.org/officeDocument/2006/relationships/image" Target="../media/image28.tiff"/><Relationship Id="rId15" Type="http://schemas.openxmlformats.org/officeDocument/2006/relationships/image" Target="../media/image33.png"/><Relationship Id="rId10" Type="http://schemas.microsoft.com/office/2007/relationships/hdphoto" Target="../media/hdphoto4.wdp"/><Relationship Id="rId19" Type="http://schemas.openxmlformats.org/officeDocument/2006/relationships/image" Target="../media/image22.png"/><Relationship Id="rId4" Type="http://schemas.openxmlformats.org/officeDocument/2006/relationships/image" Target="../media/image27.tiff"/><Relationship Id="rId9" Type="http://schemas.openxmlformats.org/officeDocument/2006/relationships/image" Target="../media/image30.png"/><Relationship Id="rId14" Type="http://schemas.microsoft.com/office/2007/relationships/hdphoto" Target="../media/hdphoto6.wdp"/><Relationship Id="rId22" Type="http://schemas.microsoft.com/office/2007/relationships/hdphoto" Target="../media/hdphoto9.wdp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microsoft.com/office/2007/relationships/hdphoto" Target="../media/hdphoto1.wdp"/><Relationship Id="rId3" Type="http://schemas.openxmlformats.org/officeDocument/2006/relationships/image" Target="../media/image2.png"/><Relationship Id="rId7" Type="http://schemas.openxmlformats.org/officeDocument/2006/relationships/image" Target="../media/image7.tiff"/><Relationship Id="rId12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20.png"/><Relationship Id="rId5" Type="http://schemas.openxmlformats.org/officeDocument/2006/relationships/image" Target="../media/image3.png"/><Relationship Id="rId10" Type="http://schemas.openxmlformats.org/officeDocument/2006/relationships/image" Target="../media/image5.tiff"/><Relationship Id="rId4" Type="http://schemas.openxmlformats.org/officeDocument/2006/relationships/image" Target="../media/image16.png"/><Relationship Id="rId9" Type="http://schemas.openxmlformats.org/officeDocument/2006/relationships/image" Target="../media/image9.png"/><Relationship Id="rId1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iff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tiff"/><Relationship Id="rId11" Type="http://schemas.openxmlformats.org/officeDocument/2006/relationships/image" Target="../media/image10.tiff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12.png"/><Relationship Id="rId4" Type="http://schemas.openxmlformats.org/officeDocument/2006/relationships/image" Target="../media/image8.png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tiff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tiff"/><Relationship Id="rId11" Type="http://schemas.openxmlformats.org/officeDocument/2006/relationships/image" Target="../media/image9.png"/><Relationship Id="rId5" Type="http://schemas.openxmlformats.org/officeDocument/2006/relationships/image" Target="../media/image4.png"/><Relationship Id="rId10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openxmlformats.org/officeDocument/2006/relationships/image" Target="../media/image7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tiff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4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microsoft.com/office/2007/relationships/hdphoto" Target="../media/hdphoto2.wdp"/><Relationship Id="rId5" Type="http://schemas.openxmlformats.org/officeDocument/2006/relationships/image" Target="../media/image18.png"/><Relationship Id="rId10" Type="http://schemas.openxmlformats.org/officeDocument/2006/relationships/image" Target="../media/image22.png"/><Relationship Id="rId4" Type="http://schemas.openxmlformats.org/officeDocument/2006/relationships/image" Target="../media/image17.jpg"/><Relationship Id="rId9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2D0B0A-F5CB-241C-9503-9A14093931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114C3D21-51DA-03C5-D5CE-A0592961E50D}"/>
              </a:ext>
            </a:extLst>
          </p:cNvPr>
          <p:cNvCxnSpPr>
            <a:cxnSpLocks/>
          </p:cNvCxnSpPr>
          <p:nvPr/>
        </p:nvCxnSpPr>
        <p:spPr>
          <a:xfrm flipV="1">
            <a:off x="3545479" y="3970020"/>
            <a:ext cx="292231" cy="450289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88" name="Group 87">
            <a:extLst>
              <a:ext uri="{FF2B5EF4-FFF2-40B4-BE49-F238E27FC236}">
                <a16:creationId xmlns:a16="http://schemas.microsoft.com/office/drawing/2014/main" id="{E10C9B27-983C-AA10-276F-44384C60E1DC}"/>
              </a:ext>
            </a:extLst>
          </p:cNvPr>
          <p:cNvGrpSpPr/>
          <p:nvPr/>
        </p:nvGrpSpPr>
        <p:grpSpPr>
          <a:xfrm>
            <a:off x="504488" y="23597"/>
            <a:ext cx="4787107" cy="2341244"/>
            <a:chOff x="493098" y="-156936"/>
            <a:chExt cx="5545727" cy="2522291"/>
          </a:xfrm>
        </p:grpSpPr>
        <p:pic>
          <p:nvPicPr>
            <p:cNvPr id="4" name="Picture 3" descr="A yellow and purple smoke&#10;&#10;AI-generated content may be incorrect.">
              <a:extLst>
                <a:ext uri="{FF2B5EF4-FFF2-40B4-BE49-F238E27FC236}">
                  <a16:creationId xmlns:a16="http://schemas.microsoft.com/office/drawing/2014/main" id="{EFA199A3-0BA1-3D20-86CF-85DB9502B1E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38607" r="38787"/>
            <a:stretch/>
          </p:blipFill>
          <p:spPr>
            <a:xfrm rot="16200000">
              <a:off x="1972500" y="-1230430"/>
              <a:ext cx="2059560" cy="4816689"/>
            </a:xfrm>
            <a:prstGeom prst="rect">
              <a:avLst/>
            </a:prstGeom>
          </p:spPr>
        </p:pic>
        <p:pic>
          <p:nvPicPr>
            <p:cNvPr id="5" name="Picture 4" descr="A brown roof with white lines&#10;&#10;AI-generated content may be incorrect.">
              <a:extLst>
                <a:ext uri="{FF2B5EF4-FFF2-40B4-BE49-F238E27FC236}">
                  <a16:creationId xmlns:a16="http://schemas.microsoft.com/office/drawing/2014/main" id="{A534C5FC-6D7C-255F-0BDE-87AF27044F7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86269" y="1110520"/>
              <a:ext cx="778661" cy="350892"/>
            </a:xfrm>
            <a:prstGeom prst="rect">
              <a:avLst/>
            </a:prstGeom>
          </p:spPr>
        </p:pic>
        <p:pic>
          <p:nvPicPr>
            <p:cNvPr id="2" name="Picture 1" descr="A green insect with wings&#10;&#10;AI-generated content may be incorrect.">
              <a:extLst>
                <a:ext uri="{FF2B5EF4-FFF2-40B4-BE49-F238E27FC236}">
                  <a16:creationId xmlns:a16="http://schemas.microsoft.com/office/drawing/2014/main" id="{C3E99325-1478-079A-C4B8-515D266F63B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53083" y="-156936"/>
              <a:ext cx="985742" cy="733634"/>
            </a:xfrm>
            <a:prstGeom prst="rect">
              <a:avLst/>
            </a:prstGeom>
          </p:spPr>
        </p:pic>
        <p:pic>
          <p:nvPicPr>
            <p:cNvPr id="3" name="Picture 2" descr="A purple leaf with white lines&#10;&#10;AI-generated content may be incorrect.">
              <a:extLst>
                <a:ext uri="{FF2B5EF4-FFF2-40B4-BE49-F238E27FC236}">
                  <a16:creationId xmlns:a16="http://schemas.microsoft.com/office/drawing/2014/main" id="{16EAF629-0245-EACC-F792-B32ECCB5273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9953271">
              <a:off x="5347455" y="1884260"/>
              <a:ext cx="494599" cy="481095"/>
            </a:xfrm>
            <a:prstGeom prst="rect">
              <a:avLst/>
            </a:prstGeom>
          </p:spPr>
        </p:pic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16D277B6-E5C9-134B-7A81-3CB5C43CB9C3}"/>
                </a:ext>
              </a:extLst>
            </p:cNvPr>
            <p:cNvSpPr txBox="1"/>
            <p:nvPr/>
          </p:nvSpPr>
          <p:spPr>
            <a:xfrm>
              <a:off x="493098" y="-46710"/>
              <a:ext cx="3074453" cy="5968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cs-CZ" sz="1200" dirty="0"/>
                <a:t>A) Metaweb of all trophic interactions</a:t>
              </a:r>
              <a:endParaRPr lang="en-GB" sz="1200" dirty="0"/>
            </a:p>
            <a:p>
              <a:endParaRPr lang="en-GB" dirty="0"/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55826A7A-8AB5-E7D0-7A4E-5AEBCEA1FBBF}"/>
              </a:ext>
            </a:extLst>
          </p:cNvPr>
          <p:cNvGrpSpPr/>
          <p:nvPr/>
        </p:nvGrpSpPr>
        <p:grpSpPr>
          <a:xfrm>
            <a:off x="578264" y="2140644"/>
            <a:ext cx="4763008" cy="4470966"/>
            <a:chOff x="295412" y="1905716"/>
            <a:chExt cx="4763008" cy="4470966"/>
          </a:xfrm>
        </p:grpSpPr>
        <p:pic>
          <p:nvPicPr>
            <p:cNvPr id="20" name="Picture 19" descr="A map of the land&#10;&#10;Description automatically generated">
              <a:extLst>
                <a:ext uri="{FF2B5EF4-FFF2-40B4-BE49-F238E27FC236}">
                  <a16:creationId xmlns:a16="http://schemas.microsoft.com/office/drawing/2014/main" id="{E1FCB8E0-032A-F92B-99E2-FA0D5E7D3BD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37" r="6530" b="1581"/>
            <a:stretch/>
          </p:blipFill>
          <p:spPr bwMode="auto">
            <a:xfrm>
              <a:off x="493239" y="2926678"/>
              <a:ext cx="4565181" cy="2890371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33" name="Picture 32" descr="A purple and yellow lines&#10;&#10;AI-generated content may be incorrect.">
              <a:extLst>
                <a:ext uri="{FF2B5EF4-FFF2-40B4-BE49-F238E27FC236}">
                  <a16:creationId xmlns:a16="http://schemas.microsoft.com/office/drawing/2014/main" id="{E303CF5D-37EC-8F20-2335-1FB96297CF0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5446" r="17169"/>
            <a:stretch/>
          </p:blipFill>
          <p:spPr>
            <a:xfrm rot="16200000">
              <a:off x="4215866" y="5581288"/>
              <a:ext cx="507251" cy="1078501"/>
            </a:xfrm>
            <a:prstGeom prst="rect">
              <a:avLst/>
            </a:prstGeom>
            <a:ln w="28575" cap="sq">
              <a:solidFill>
                <a:srgbClr val="000000"/>
              </a:solidFill>
              <a:prstDash val="solid"/>
              <a:miter lim="800000"/>
            </a:ln>
            <a:effectLst/>
          </p:spPr>
        </p:pic>
        <p:pic>
          <p:nvPicPr>
            <p:cNvPr id="40" name="Picture 39" descr="A purple and yellow lines&#10;&#10;AI-generated content may be incorrect.">
              <a:extLst>
                <a:ext uri="{FF2B5EF4-FFF2-40B4-BE49-F238E27FC236}">
                  <a16:creationId xmlns:a16="http://schemas.microsoft.com/office/drawing/2014/main" id="{2E21A26E-25F6-E467-F162-4A0B0EF9E47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5446" r="17169"/>
            <a:stretch/>
          </p:blipFill>
          <p:spPr>
            <a:xfrm rot="16200000">
              <a:off x="3005053" y="5581287"/>
              <a:ext cx="507251" cy="1078501"/>
            </a:xfrm>
            <a:prstGeom prst="rect">
              <a:avLst/>
            </a:prstGeom>
            <a:ln w="28575" cap="sq">
              <a:solidFill>
                <a:srgbClr val="000000"/>
              </a:solidFill>
              <a:prstDash val="solid"/>
              <a:miter lim="800000"/>
            </a:ln>
            <a:effectLst/>
          </p:spPr>
        </p:pic>
        <p:pic>
          <p:nvPicPr>
            <p:cNvPr id="41" name="Picture 40" descr="A purple and yellow lines&#10;&#10;AI-generated content may be incorrect.">
              <a:extLst>
                <a:ext uri="{FF2B5EF4-FFF2-40B4-BE49-F238E27FC236}">
                  <a16:creationId xmlns:a16="http://schemas.microsoft.com/office/drawing/2014/main" id="{40D54E8D-D981-B7AD-574F-A9AB42F0BDF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5446" r="17169"/>
            <a:stretch/>
          </p:blipFill>
          <p:spPr>
            <a:xfrm rot="16200000">
              <a:off x="1785081" y="5581287"/>
              <a:ext cx="507251" cy="1078501"/>
            </a:xfrm>
            <a:prstGeom prst="rect">
              <a:avLst/>
            </a:prstGeom>
            <a:ln w="28575" cap="sq">
              <a:solidFill>
                <a:srgbClr val="000000"/>
              </a:solidFill>
              <a:prstDash val="solid"/>
              <a:miter lim="800000"/>
            </a:ln>
            <a:effectLst/>
          </p:spPr>
        </p:pic>
        <p:pic>
          <p:nvPicPr>
            <p:cNvPr id="42" name="Picture 41" descr="A purple and yellow lines&#10;&#10;AI-generated content may be incorrect.">
              <a:extLst>
                <a:ext uri="{FF2B5EF4-FFF2-40B4-BE49-F238E27FC236}">
                  <a16:creationId xmlns:a16="http://schemas.microsoft.com/office/drawing/2014/main" id="{CAFB79AB-5EFF-BE49-FA69-5C9BBC7B5AA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5446" r="17169"/>
            <a:stretch/>
          </p:blipFill>
          <p:spPr>
            <a:xfrm rot="5400000" flipH="1">
              <a:off x="581037" y="5583806"/>
              <a:ext cx="507251" cy="1078501"/>
            </a:xfrm>
            <a:prstGeom prst="rect">
              <a:avLst/>
            </a:prstGeom>
            <a:ln w="28575" cap="sq">
              <a:solidFill>
                <a:srgbClr val="000000"/>
              </a:solidFill>
              <a:prstDash val="solid"/>
              <a:miter lim="800000"/>
            </a:ln>
            <a:effectLst/>
          </p:spPr>
        </p:pic>
        <p:pic>
          <p:nvPicPr>
            <p:cNvPr id="45" name="Picture 44" descr="A purple and yellow lines&#10;&#10;AI-generated content may be incorrect.">
              <a:extLst>
                <a:ext uri="{FF2B5EF4-FFF2-40B4-BE49-F238E27FC236}">
                  <a16:creationId xmlns:a16="http://schemas.microsoft.com/office/drawing/2014/main" id="{7D3D78EC-79F9-6CB0-1943-B1870205D81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5446" r="17169"/>
            <a:stretch/>
          </p:blipFill>
          <p:spPr>
            <a:xfrm rot="16200000">
              <a:off x="4215866" y="2055864"/>
              <a:ext cx="507251" cy="1078501"/>
            </a:xfrm>
            <a:prstGeom prst="rect">
              <a:avLst/>
            </a:prstGeom>
            <a:ln w="28575" cap="sq">
              <a:solidFill>
                <a:srgbClr val="000000"/>
              </a:solidFill>
              <a:prstDash val="solid"/>
              <a:miter lim="800000"/>
            </a:ln>
            <a:effectLst/>
          </p:spPr>
        </p:pic>
        <p:pic>
          <p:nvPicPr>
            <p:cNvPr id="46" name="Picture 45" descr="A purple and yellow lines&#10;&#10;AI-generated content may be incorrect.">
              <a:extLst>
                <a:ext uri="{FF2B5EF4-FFF2-40B4-BE49-F238E27FC236}">
                  <a16:creationId xmlns:a16="http://schemas.microsoft.com/office/drawing/2014/main" id="{5AE8A4FE-4250-75E6-78A6-4E3B4BCF0B9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5446" r="17169"/>
            <a:stretch/>
          </p:blipFill>
          <p:spPr>
            <a:xfrm rot="16200000">
              <a:off x="3005053" y="2055863"/>
              <a:ext cx="507251" cy="1078501"/>
            </a:xfrm>
            <a:prstGeom prst="rect">
              <a:avLst/>
            </a:prstGeom>
            <a:ln w="28575" cap="sq">
              <a:solidFill>
                <a:srgbClr val="000000"/>
              </a:solidFill>
              <a:prstDash val="solid"/>
              <a:miter lim="800000"/>
            </a:ln>
            <a:effectLst/>
          </p:spPr>
        </p:pic>
        <p:pic>
          <p:nvPicPr>
            <p:cNvPr id="47" name="Picture 46" descr="A purple and yellow lines&#10;&#10;AI-generated content may be incorrect.">
              <a:extLst>
                <a:ext uri="{FF2B5EF4-FFF2-40B4-BE49-F238E27FC236}">
                  <a16:creationId xmlns:a16="http://schemas.microsoft.com/office/drawing/2014/main" id="{7D598E7A-031F-D38E-1A70-7FE032B20BD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5446" r="17169"/>
            <a:stretch/>
          </p:blipFill>
          <p:spPr>
            <a:xfrm rot="16200000">
              <a:off x="1785081" y="2055863"/>
              <a:ext cx="507251" cy="1078501"/>
            </a:xfrm>
            <a:prstGeom prst="rect">
              <a:avLst/>
            </a:prstGeom>
            <a:ln w="28575" cap="sq">
              <a:solidFill>
                <a:srgbClr val="000000"/>
              </a:solidFill>
              <a:prstDash val="solid"/>
              <a:miter lim="800000"/>
            </a:ln>
            <a:effectLst/>
          </p:spPr>
        </p:pic>
        <p:pic>
          <p:nvPicPr>
            <p:cNvPr id="48" name="Picture 47" descr="A purple and yellow lines&#10;&#10;AI-generated content may be incorrect.">
              <a:extLst>
                <a:ext uri="{FF2B5EF4-FFF2-40B4-BE49-F238E27FC236}">
                  <a16:creationId xmlns:a16="http://schemas.microsoft.com/office/drawing/2014/main" id="{21582CF1-807A-E331-29B5-475AB1CAA71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5446" r="17169"/>
            <a:stretch/>
          </p:blipFill>
          <p:spPr>
            <a:xfrm rot="5400000" flipH="1">
              <a:off x="581037" y="2058382"/>
              <a:ext cx="507251" cy="1078501"/>
            </a:xfrm>
            <a:prstGeom prst="rect">
              <a:avLst/>
            </a:prstGeom>
            <a:ln w="28575" cap="sq">
              <a:solidFill>
                <a:srgbClr val="000000"/>
              </a:solidFill>
              <a:prstDash val="solid"/>
              <a:miter lim="800000"/>
            </a:ln>
            <a:effectLst/>
          </p:spPr>
        </p:pic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27ED63DD-E1F5-12CB-014C-C6741099574C}"/>
                </a:ext>
              </a:extLst>
            </p:cNvPr>
            <p:cNvSpPr txBox="1"/>
            <p:nvPr/>
          </p:nvSpPr>
          <p:spPr>
            <a:xfrm>
              <a:off x="295412" y="1905716"/>
              <a:ext cx="6054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GB" dirty="0"/>
            </a:p>
          </p:txBody>
        </p: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B14FEFF5-1915-74A3-A502-2F5A012ED9AD}"/>
              </a:ext>
            </a:extLst>
          </p:cNvPr>
          <p:cNvGrpSpPr/>
          <p:nvPr/>
        </p:nvGrpSpPr>
        <p:grpSpPr>
          <a:xfrm>
            <a:off x="6900408" y="3657599"/>
            <a:ext cx="3286156" cy="2872370"/>
            <a:chOff x="6897956" y="3945434"/>
            <a:chExt cx="3286156" cy="2872370"/>
          </a:xfrm>
        </p:grpSpPr>
        <p:pic>
          <p:nvPicPr>
            <p:cNvPr id="99" name="Picture 98" descr="A graph showing different colored shapes&#10;&#10;AI-generated content may be incorrect.">
              <a:extLst>
                <a:ext uri="{FF2B5EF4-FFF2-40B4-BE49-F238E27FC236}">
                  <a16:creationId xmlns:a16="http://schemas.microsoft.com/office/drawing/2014/main" id="{1BF8CECD-14EA-4712-A6E6-3D6B4BD3F46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t="7452"/>
            <a:stretch/>
          </p:blipFill>
          <p:spPr>
            <a:xfrm>
              <a:off x="6897956" y="3945434"/>
              <a:ext cx="3286156" cy="2872370"/>
            </a:xfrm>
            <a:prstGeom prst="rect">
              <a:avLst/>
            </a:prstGeom>
          </p:spPr>
        </p:pic>
        <p:pic>
          <p:nvPicPr>
            <p:cNvPr id="12" name="Picture 11" descr="A colorful caterpillar on a leaf&#10;&#10;AI-generated content may be incorrect.">
              <a:extLst>
                <a:ext uri="{FF2B5EF4-FFF2-40B4-BE49-F238E27FC236}">
                  <a16:creationId xmlns:a16="http://schemas.microsoft.com/office/drawing/2014/main" id="{E6D44606-94AA-C95C-28E8-0A22836FB2D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678914" y="5753073"/>
              <a:ext cx="846172" cy="540671"/>
            </a:xfrm>
            <a:prstGeom prst="rect">
              <a:avLst/>
            </a:prstGeom>
          </p:spPr>
        </p:pic>
        <p:pic>
          <p:nvPicPr>
            <p:cNvPr id="13" name="Picture 12" descr="A bug on a branch&#10;&#10;AI-generated content may be incorrect.">
              <a:extLst>
                <a:ext uri="{FF2B5EF4-FFF2-40B4-BE49-F238E27FC236}">
                  <a16:creationId xmlns:a16="http://schemas.microsoft.com/office/drawing/2014/main" id="{6372DC65-811C-9A6E-366D-7825C5747DB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972765" y="5453681"/>
              <a:ext cx="811308" cy="840063"/>
            </a:xfrm>
            <a:prstGeom prst="rect">
              <a:avLst/>
            </a:prstGeom>
          </p:spPr>
        </p:pic>
      </p:grpSp>
      <p:pic>
        <p:nvPicPr>
          <p:cNvPr id="100" name="Picture 99" descr="A brown roof with white lines&#10;&#10;AI-generated content may be incorrect.">
            <a:extLst>
              <a:ext uri="{FF2B5EF4-FFF2-40B4-BE49-F238E27FC236}">
                <a16:creationId xmlns:a16="http://schemas.microsoft.com/office/drawing/2014/main" id="{D1A09C0D-02E9-D5DC-CB15-9616F92C1C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7873" y="2328573"/>
            <a:ext cx="839314" cy="378222"/>
          </a:xfrm>
          <a:prstGeom prst="rect">
            <a:avLst/>
          </a:prstGeom>
        </p:spPr>
      </p:pic>
      <p:pic>
        <p:nvPicPr>
          <p:cNvPr id="101" name="Picture 100" descr="A green insect with wings&#10;&#10;AI-generated content may be incorrect.">
            <a:extLst>
              <a:ext uri="{FF2B5EF4-FFF2-40B4-BE49-F238E27FC236}">
                <a16:creationId xmlns:a16="http://schemas.microsoft.com/office/drawing/2014/main" id="{A507816E-85E1-1FBF-2D0D-E4DBF9F3DF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22618" y="2150813"/>
            <a:ext cx="839314" cy="624656"/>
          </a:xfrm>
          <a:prstGeom prst="rect">
            <a:avLst/>
          </a:prstGeom>
        </p:spPr>
      </p:pic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0AA04C66-809E-A7AE-1A67-B0020EB6DEB3}"/>
              </a:ext>
            </a:extLst>
          </p:cNvPr>
          <p:cNvCxnSpPr>
            <a:cxnSpLocks/>
            <a:stCxn id="47" idx="1"/>
          </p:cNvCxnSpPr>
          <p:nvPr/>
        </p:nvCxnSpPr>
        <p:spPr>
          <a:xfrm rot="16200000" flipH="1">
            <a:off x="2314664" y="3090561"/>
            <a:ext cx="573933" cy="560143"/>
          </a:xfrm>
          <a:prstGeom prst="bentConnector3">
            <a:avLst>
              <a:gd name="adj1" fmla="val 14595"/>
            </a:avLst>
          </a:prstGeom>
          <a:ln w="127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EFF3A5A3-7C95-93EF-AABE-844F95F2F182}"/>
              </a:ext>
            </a:extLst>
          </p:cNvPr>
          <p:cNvCxnSpPr>
            <a:cxnSpLocks/>
            <a:stCxn id="46" idx="1"/>
          </p:cNvCxnSpPr>
          <p:nvPr/>
        </p:nvCxnSpPr>
        <p:spPr>
          <a:xfrm rot="5400000">
            <a:off x="2932967" y="3309075"/>
            <a:ext cx="833973" cy="383156"/>
          </a:xfrm>
          <a:prstGeom prst="bentConnector3">
            <a:avLst>
              <a:gd name="adj1" fmla="val 9645"/>
            </a:avLst>
          </a:prstGeom>
          <a:ln w="127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2C62BA0D-2547-7737-382A-8383B44DBBF5}"/>
              </a:ext>
            </a:extLst>
          </p:cNvPr>
          <p:cNvCxnSpPr>
            <a:cxnSpLocks/>
            <a:stCxn id="48" idx="1"/>
          </p:cNvCxnSpPr>
          <p:nvPr/>
        </p:nvCxnSpPr>
        <p:spPr>
          <a:xfrm rot="16200000" flipH="1">
            <a:off x="1110573" y="3093127"/>
            <a:ext cx="523085" cy="509202"/>
          </a:xfrm>
          <a:prstGeom prst="bentConnector3">
            <a:avLst>
              <a:gd name="adj1" fmla="val 15402"/>
            </a:avLst>
          </a:prstGeom>
          <a:ln w="127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B1809B92-3F0F-ADF4-D774-2CCAD433216D}"/>
              </a:ext>
            </a:extLst>
          </p:cNvPr>
          <p:cNvCxnSpPr>
            <a:cxnSpLocks/>
            <a:stCxn id="45" idx="1"/>
          </p:cNvCxnSpPr>
          <p:nvPr/>
        </p:nvCxnSpPr>
        <p:spPr>
          <a:xfrm rot="5400000">
            <a:off x="3577207" y="3324667"/>
            <a:ext cx="1416136" cy="934139"/>
          </a:xfrm>
          <a:prstGeom prst="bentConnector3">
            <a:avLst>
              <a:gd name="adj1" fmla="val 5339"/>
            </a:avLst>
          </a:prstGeom>
          <a:ln w="127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D873C094-F0B1-EB88-1372-EEC4F897F25E}"/>
              </a:ext>
            </a:extLst>
          </p:cNvPr>
          <p:cNvCxnSpPr>
            <a:cxnSpLocks/>
            <a:endCxn id="33" idx="3"/>
          </p:cNvCxnSpPr>
          <p:nvPr/>
        </p:nvCxnSpPr>
        <p:spPr>
          <a:xfrm rot="16200000" flipH="1">
            <a:off x="3806315" y="5155812"/>
            <a:ext cx="1254316" cy="637742"/>
          </a:xfrm>
          <a:prstGeom prst="bentConnector3">
            <a:avLst>
              <a:gd name="adj1" fmla="val 85691"/>
            </a:avLst>
          </a:prstGeom>
          <a:ln w="127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1E7121AC-E8B5-E907-8F28-2CB405B6A7D9}"/>
              </a:ext>
            </a:extLst>
          </p:cNvPr>
          <p:cNvCxnSpPr>
            <a:cxnSpLocks/>
            <a:endCxn id="40" idx="3"/>
          </p:cNvCxnSpPr>
          <p:nvPr/>
        </p:nvCxnSpPr>
        <p:spPr>
          <a:xfrm rot="16200000" flipH="1">
            <a:off x="2484795" y="5045104"/>
            <a:ext cx="1495048" cy="618424"/>
          </a:xfrm>
          <a:prstGeom prst="bentConnector3">
            <a:avLst>
              <a:gd name="adj1" fmla="val 87271"/>
            </a:avLst>
          </a:prstGeom>
          <a:ln w="127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2" name="Connector: Elbow 91">
            <a:extLst>
              <a:ext uri="{FF2B5EF4-FFF2-40B4-BE49-F238E27FC236}">
                <a16:creationId xmlns:a16="http://schemas.microsoft.com/office/drawing/2014/main" id="{58321328-3601-00A3-95AF-CC2A180E7B77}"/>
              </a:ext>
            </a:extLst>
          </p:cNvPr>
          <p:cNvCxnSpPr>
            <a:cxnSpLocks/>
            <a:endCxn id="41" idx="3"/>
          </p:cNvCxnSpPr>
          <p:nvPr/>
        </p:nvCxnSpPr>
        <p:spPr>
          <a:xfrm rot="16200000" flipH="1">
            <a:off x="1426197" y="5206478"/>
            <a:ext cx="1681532" cy="109192"/>
          </a:xfrm>
          <a:prstGeom prst="bentConnector3">
            <a:avLst>
              <a:gd name="adj1" fmla="val 91068"/>
            </a:avLst>
          </a:prstGeom>
          <a:ln w="127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6" name="Connector: Elbow 95">
            <a:extLst>
              <a:ext uri="{FF2B5EF4-FFF2-40B4-BE49-F238E27FC236}">
                <a16:creationId xmlns:a16="http://schemas.microsoft.com/office/drawing/2014/main" id="{C3434560-127B-D0C6-30EF-FCD496423D36}"/>
              </a:ext>
            </a:extLst>
          </p:cNvPr>
          <p:cNvCxnSpPr>
            <a:cxnSpLocks/>
            <a:endCxn id="42" idx="3"/>
          </p:cNvCxnSpPr>
          <p:nvPr/>
        </p:nvCxnSpPr>
        <p:spPr>
          <a:xfrm rot="5400000">
            <a:off x="402406" y="5172811"/>
            <a:ext cx="1646656" cy="216440"/>
          </a:xfrm>
          <a:prstGeom prst="bentConnector3">
            <a:avLst>
              <a:gd name="adj1" fmla="val 91069"/>
            </a:avLst>
          </a:prstGeom>
          <a:ln w="127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12" name="TextBox 111">
            <a:extLst>
              <a:ext uri="{FF2B5EF4-FFF2-40B4-BE49-F238E27FC236}">
                <a16:creationId xmlns:a16="http://schemas.microsoft.com/office/drawing/2014/main" id="{4A1C4947-AA1C-C343-DC46-4F8B58C27970}"/>
              </a:ext>
            </a:extLst>
          </p:cNvPr>
          <p:cNvSpPr txBox="1"/>
          <p:nvPr/>
        </p:nvSpPr>
        <p:spPr>
          <a:xfrm>
            <a:off x="504488" y="2237368"/>
            <a:ext cx="492086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200" dirty="0"/>
              <a:t>B) Sampling sites and local trophic networks</a:t>
            </a:r>
            <a:endParaRPr lang="en-GB" sz="1200" dirty="0"/>
          </a:p>
          <a:p>
            <a:endParaRPr lang="en-GB" dirty="0"/>
          </a:p>
        </p:txBody>
      </p: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09CC3E11-CE0F-466D-AA5D-1C3F5C73B8B1}"/>
              </a:ext>
            </a:extLst>
          </p:cNvPr>
          <p:cNvGrpSpPr/>
          <p:nvPr/>
        </p:nvGrpSpPr>
        <p:grpSpPr>
          <a:xfrm>
            <a:off x="6766652" y="131246"/>
            <a:ext cx="4920860" cy="3098342"/>
            <a:chOff x="6766652" y="131246"/>
            <a:chExt cx="4920860" cy="3098342"/>
          </a:xfrm>
        </p:grpSpPr>
        <p:pic>
          <p:nvPicPr>
            <p:cNvPr id="97" name="Picture 96" descr="A graph showing different species diversity&#10;&#10;AI-generated content may be incorrect.">
              <a:extLst>
                <a:ext uri="{FF2B5EF4-FFF2-40B4-BE49-F238E27FC236}">
                  <a16:creationId xmlns:a16="http://schemas.microsoft.com/office/drawing/2014/main" id="{1D57C943-9587-1841-7A52-EBED981FBDC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rcRect t="6873"/>
            <a:stretch/>
          </p:blipFill>
          <p:spPr>
            <a:xfrm>
              <a:off x="6792459" y="339217"/>
              <a:ext cx="3286156" cy="2890371"/>
            </a:xfrm>
            <a:prstGeom prst="rect">
              <a:avLst/>
            </a:prstGeom>
          </p:spPr>
        </p:pic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AB4CD5A6-78AE-D82A-8D92-9D72AF2D7F1B}"/>
                </a:ext>
              </a:extLst>
            </p:cNvPr>
            <p:cNvSpPr txBox="1"/>
            <p:nvPr/>
          </p:nvSpPr>
          <p:spPr>
            <a:xfrm>
              <a:off x="6766652" y="131246"/>
              <a:ext cx="4920860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cs-CZ" sz="1200" dirty="0"/>
                <a:t>C) Species beta diversity</a:t>
              </a:r>
              <a:endParaRPr lang="en-GB" sz="1200" dirty="0"/>
            </a:p>
            <a:p>
              <a:endParaRPr lang="en-GB" dirty="0"/>
            </a:p>
          </p:txBody>
        </p:sp>
      </p:grpSp>
      <p:sp>
        <p:nvSpPr>
          <p:cNvPr id="115" name="TextBox 114">
            <a:extLst>
              <a:ext uri="{FF2B5EF4-FFF2-40B4-BE49-F238E27FC236}">
                <a16:creationId xmlns:a16="http://schemas.microsoft.com/office/drawing/2014/main" id="{3051784D-9067-C809-F534-D977F3F6CEED}"/>
              </a:ext>
            </a:extLst>
          </p:cNvPr>
          <p:cNvSpPr txBox="1"/>
          <p:nvPr/>
        </p:nvSpPr>
        <p:spPr>
          <a:xfrm>
            <a:off x="6766652" y="3402670"/>
            <a:ext cx="492086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200" dirty="0"/>
              <a:t>D) Beta diversity of interactions</a:t>
            </a:r>
            <a:endParaRPr lang="en-GB" sz="1200" dirty="0"/>
          </a:p>
          <a:p>
            <a:endParaRPr lang="en-GB" dirty="0"/>
          </a:p>
        </p:txBody>
      </p:sp>
      <p:pic>
        <p:nvPicPr>
          <p:cNvPr id="116" name="Picture 115" descr="A green insect with wings&#10;&#10;AI-generated content may be incorrect.">
            <a:extLst>
              <a:ext uri="{FF2B5EF4-FFF2-40B4-BE49-F238E27FC236}">
                <a16:creationId xmlns:a16="http://schemas.microsoft.com/office/drawing/2014/main" id="{B5C10875-178E-A9BA-5B0F-F73C1280F3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24424" y="1992774"/>
            <a:ext cx="850899" cy="680975"/>
          </a:xfrm>
          <a:prstGeom prst="rect">
            <a:avLst/>
          </a:prstGeom>
        </p:spPr>
      </p:pic>
      <p:pic>
        <p:nvPicPr>
          <p:cNvPr id="117" name="Picture 116" descr="A brown roof with white lines&#10;&#10;AI-generated content may be incorrect.">
            <a:extLst>
              <a:ext uri="{FF2B5EF4-FFF2-40B4-BE49-F238E27FC236}">
                <a16:creationId xmlns:a16="http://schemas.microsoft.com/office/drawing/2014/main" id="{60A3528B-6137-21A9-4BD2-7AD2C2B77F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3363" y="2262485"/>
            <a:ext cx="672145" cy="325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4379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map of the world&#10;&#10;AI-generated content may be incorrect.">
            <a:extLst>
              <a:ext uri="{FF2B5EF4-FFF2-40B4-BE49-F238E27FC236}">
                <a16:creationId xmlns:a16="http://schemas.microsoft.com/office/drawing/2014/main" id="{946833C2-C2BE-32B0-2148-6609F869E01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8138" r="25011" b="24137"/>
          <a:stretch/>
        </p:blipFill>
        <p:spPr>
          <a:xfrm>
            <a:off x="1404999" y="2800709"/>
            <a:ext cx="5836892" cy="3423474"/>
          </a:xfrm>
          <a:prstGeom prst="rect">
            <a:avLst/>
          </a:prstGeom>
        </p:spPr>
      </p:pic>
      <p:pic>
        <p:nvPicPr>
          <p:cNvPr id="11" name="Picture 10" descr="A graph with lines and dots&#10;&#10;AI-generated content may be incorrect.">
            <a:extLst>
              <a:ext uri="{FF2B5EF4-FFF2-40B4-BE49-F238E27FC236}">
                <a16:creationId xmlns:a16="http://schemas.microsoft.com/office/drawing/2014/main" id="{B5E9D33D-28F8-BF6F-A685-9BB2776627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1919" y="3870903"/>
            <a:ext cx="2862202" cy="2699449"/>
          </a:xfrm>
          <a:prstGeom prst="rect">
            <a:avLst/>
          </a:prstGeom>
        </p:spPr>
      </p:pic>
      <p:pic>
        <p:nvPicPr>
          <p:cNvPr id="5" name="Content Placeholder 4" descr="A chart with a green and orange line&#10;&#10;AI-generated content may be incorrect.">
            <a:extLst>
              <a:ext uri="{FF2B5EF4-FFF2-40B4-BE49-F238E27FC236}">
                <a16:creationId xmlns:a16="http://schemas.microsoft.com/office/drawing/2014/main" id="{4784B762-9146-59F7-C1F7-B45559AE0E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 rot="16200000">
            <a:off x="7995031" y="738041"/>
            <a:ext cx="2862201" cy="2699449"/>
          </a:xfrm>
        </p:spPr>
      </p:pic>
      <p:pic>
        <p:nvPicPr>
          <p:cNvPr id="13" name="Picture 12" descr="A yellow and purple smoke&#10;&#10;AI-generated content may be incorrect.">
            <a:extLst>
              <a:ext uri="{FF2B5EF4-FFF2-40B4-BE49-F238E27FC236}">
                <a16:creationId xmlns:a16="http://schemas.microsoft.com/office/drawing/2014/main" id="{698775B6-DAA4-7DF6-3A14-CB33BA1551FD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38607" r="38787"/>
          <a:stretch/>
        </p:blipFill>
        <p:spPr>
          <a:xfrm rot="16200000">
            <a:off x="3347992" y="-864790"/>
            <a:ext cx="1581972" cy="4894582"/>
          </a:xfrm>
          <a:prstGeom prst="rect">
            <a:avLst/>
          </a:prstGeom>
        </p:spPr>
      </p:pic>
      <p:pic>
        <p:nvPicPr>
          <p:cNvPr id="18" name="Picture 17" descr="A bug eating a caterpillar&#10;&#10;AI-generated content may be incorrect.">
            <a:extLst>
              <a:ext uri="{FF2B5EF4-FFF2-40B4-BE49-F238E27FC236}">
                <a16:creationId xmlns:a16="http://schemas.microsoft.com/office/drawing/2014/main" id="{7B84F4F5-732D-1242-E003-9C90524A0AD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backgroundMark x1="72130" y1="46146" x2="82634" y2="39415"/>
                        <a14:backgroundMark x1="82634" y1="39415" x2="92033" y2="51561"/>
                        <a14:backgroundMark x1="92033" y1="51561" x2="81821" y2="61268"/>
                        <a14:backgroundMark x1="81821" y1="61268" x2="70374" y2="46683"/>
                        <a14:backgroundMark x1="75642" y1="33805" x2="74764" y2="39561"/>
                        <a14:backgroundMark x1="58634" y1="52195" x2="67122" y2="64829"/>
                        <a14:backgroundMark x1="67122" y1="64829" x2="59967" y2="52098"/>
                        <a14:backgroundMark x1="59967" y1="52098" x2="58276" y2="52195"/>
                        <a14:backgroundMark x1="48618" y1="56683" x2="48976" y2="57220"/>
                        <a14:backgroundMark x1="45301" y1="56146" x2="45821" y2="55902"/>
                        <a14:backgroundMark x1="45301" y1="57220" x2="45138" y2="67220"/>
                        <a14:backgroundMark x1="23187" y1="68000" x2="25496" y2="78000"/>
                        <a14:backgroundMark x1="37756" y1="37463" x2="37756" y2="37463"/>
                        <a14:backgroundMark x1="48618" y1="80878" x2="48618" y2="80878"/>
                        <a14:backgroundMark x1="36715" y1="68537" x2="36715" y2="68537"/>
                        <a14:backgroundMark x1="50732" y1="44829" x2="50732" y2="4482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78102" y="2636206"/>
            <a:ext cx="2323334" cy="1548888"/>
          </a:xfrm>
          <a:prstGeom prst="rect">
            <a:avLst/>
          </a:prstGeom>
        </p:spPr>
      </p:pic>
      <p:pic>
        <p:nvPicPr>
          <p:cNvPr id="20" name="Picture 19" descr="A black silhouette of a bug&#10;&#10;AI-generated content may be incorrect.">
            <a:extLst>
              <a:ext uri="{FF2B5EF4-FFF2-40B4-BE49-F238E27FC236}">
                <a16:creationId xmlns:a16="http://schemas.microsoft.com/office/drawing/2014/main" id="{FBEE1E75-09FC-B66F-F4DD-FFEDEA892F39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8470" b="76234" l="10000" r="90000"/>
                    </a14:imgEffect>
                  </a14:imgLayer>
                </a14:imgProps>
              </a:ext>
            </a:extLst>
          </a:blip>
          <a:srcRect b="15296"/>
          <a:stretch/>
        </p:blipFill>
        <p:spPr>
          <a:xfrm flipH="1">
            <a:off x="6373804" y="318941"/>
            <a:ext cx="1013440" cy="741855"/>
          </a:xfrm>
          <a:prstGeom prst="rect">
            <a:avLst/>
          </a:prstGeom>
        </p:spPr>
      </p:pic>
      <p:pic>
        <p:nvPicPr>
          <p:cNvPr id="22" name="Picture 21" descr="A silhouette of a bug&#10;&#10;AI-generated content may be incorrect.">
            <a:extLst>
              <a:ext uri="{FF2B5EF4-FFF2-40B4-BE49-F238E27FC236}">
                <a16:creationId xmlns:a16="http://schemas.microsoft.com/office/drawing/2014/main" id="{15F88068-FCA1-A6C3-966C-A403D982F83A}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prstClr val="black"/>
              <a:srgbClr val="FFFF00">
                <a:tint val="45000"/>
                <a:satMod val="400000"/>
              </a:srgbClr>
            </a:duotone>
            <a:alphaModFix/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692" r="97538">
                        <a14:foregroundMark x1="7538" y1="59154" x2="7538" y2="59154"/>
                        <a14:foregroundMark x1="3154" y1="64000" x2="3154" y2="64000"/>
                        <a14:foregroundMark x1="93769" y1="43923" x2="93769" y2="43923"/>
                        <a14:foregroundMark x1="97692" y1="42538" x2="97692" y2="42538"/>
                        <a14:foregroundMark x1="1769" y1="52923" x2="1769" y2="52923"/>
                        <a14:foregroundMark x1="692" y1="50923" x2="692" y2="50923"/>
                      </a14:backgroundRemoval>
                    </a14:imgEffect>
                    <a14:imgEffect>
                      <a14:colorTemperature colorTemp="5900"/>
                    </a14:imgEffect>
                  </a14:imgLayer>
                </a14:imgProps>
              </a:ext>
            </a:extLst>
          </a:blip>
          <a:srcRect t="28417" b="24579"/>
          <a:stretch/>
        </p:blipFill>
        <p:spPr>
          <a:xfrm>
            <a:off x="6373804" y="1252645"/>
            <a:ext cx="1027632" cy="483022"/>
          </a:xfrm>
          <a:prstGeom prst="rect">
            <a:avLst/>
          </a:prstGeom>
        </p:spPr>
      </p:pic>
      <p:pic>
        <p:nvPicPr>
          <p:cNvPr id="25" name="Picture 24" descr="A group of trees silhouettes&#10;&#10;AI-generated content may be incorrect.">
            <a:extLst>
              <a:ext uri="{FF2B5EF4-FFF2-40B4-BE49-F238E27FC236}">
                <a16:creationId xmlns:a16="http://schemas.microsoft.com/office/drawing/2014/main" id="{9A7A2A70-869B-A12B-18FC-2B9BD35C92E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37200" b="76800" l="6100" r="53813">
                        <a14:foregroundMark x1="32680" y1="76800" x2="32680" y2="76800"/>
                        <a14:foregroundMark x1="8497" y1="51800" x2="8497" y2="51800"/>
                        <a14:foregroundMark x1="6318" y1="52200" x2="6318" y2="52200"/>
                        <a14:foregroundMark x1="42919" y1="37200" x2="42919" y2="37200"/>
                      </a14:backgroundRemoval>
                    </a14:imgEffect>
                  </a14:imgLayer>
                </a14:imgProps>
              </a:ext>
            </a:extLst>
          </a:blip>
          <a:srcRect l="3288" t="34255" r="40374" b="20800"/>
          <a:stretch/>
        </p:blipFill>
        <p:spPr>
          <a:xfrm>
            <a:off x="6239769" y="2010453"/>
            <a:ext cx="839697" cy="729735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EEFD2E63-30D1-072B-B5EE-E257AAFC59EE}"/>
              </a:ext>
            </a:extLst>
          </p:cNvPr>
          <p:cNvSpPr txBox="1"/>
          <p:nvPr/>
        </p:nvSpPr>
        <p:spPr>
          <a:xfrm>
            <a:off x="1453878" y="316133"/>
            <a:ext cx="21186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A) </a:t>
            </a:r>
            <a:r>
              <a:rPr lang="en-GB" sz="1400" dirty="0" err="1">
                <a:latin typeface="Arial" panose="020B0604020202020204" pitchFamily="34" charset="0"/>
                <a:cs typeface="Arial" panose="020B0604020202020204" pitchFamily="34" charset="0"/>
              </a:rPr>
              <a:t>Metaweb</a:t>
            </a:r>
            <a:endParaRPr lang="en-GB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1" name="Graphic 50">
            <a:extLst>
              <a:ext uri="{FF2B5EF4-FFF2-40B4-BE49-F238E27FC236}">
                <a16:creationId xmlns:a16="http://schemas.microsoft.com/office/drawing/2014/main" id="{A6AD1BA9-3600-D8A9-915A-F18039D8D4CD}"/>
              </a:ext>
            </a:extLst>
          </p:cNvPr>
          <p:cNvPicPr>
            <a:picLocks noChangeAspect="1"/>
          </p:cNvPicPr>
          <p:nvPr/>
        </p:nvPicPr>
        <p:blipFill>
          <a:blip r:embed="rId15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085661" y="1189191"/>
            <a:ext cx="543246" cy="609931"/>
          </a:xfrm>
          <a:prstGeom prst="rect">
            <a:avLst/>
          </a:prstGeom>
        </p:spPr>
      </p:pic>
      <p:pic>
        <p:nvPicPr>
          <p:cNvPr id="53" name="Picture 52" descr="A green caterpillar on a leaf&#10;&#10;AI-generated content may be incorrect.">
            <a:extLst>
              <a:ext uri="{FF2B5EF4-FFF2-40B4-BE49-F238E27FC236}">
                <a16:creationId xmlns:a16="http://schemas.microsoft.com/office/drawing/2014/main" id="{9A812CAF-C02A-24EF-B9FF-6CE57D9B8755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258247" y="5320204"/>
            <a:ext cx="1243809" cy="1243809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E5358036-473D-C134-7BCE-4BF84BA4047E}"/>
              </a:ext>
            </a:extLst>
          </p:cNvPr>
          <p:cNvSpPr txBox="1"/>
          <p:nvPr/>
        </p:nvSpPr>
        <p:spPr>
          <a:xfrm>
            <a:off x="1453878" y="5548810"/>
            <a:ext cx="21186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B) Papua New Guinea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848AC1E8-5470-5A3A-9E92-1CDC4B623325}"/>
              </a:ext>
            </a:extLst>
          </p:cNvPr>
          <p:cNvSpPr txBox="1"/>
          <p:nvPr/>
        </p:nvSpPr>
        <p:spPr>
          <a:xfrm>
            <a:off x="7926853" y="3757006"/>
            <a:ext cx="8454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D)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3CEF4AA6-8176-2518-F418-3FA098A3C3E2}"/>
              </a:ext>
            </a:extLst>
          </p:cNvPr>
          <p:cNvSpPr txBox="1"/>
          <p:nvPr/>
        </p:nvSpPr>
        <p:spPr>
          <a:xfrm>
            <a:off x="8143864" y="411274"/>
            <a:ext cx="6082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C)</a:t>
            </a:r>
          </a:p>
        </p:txBody>
      </p:sp>
      <p:pic>
        <p:nvPicPr>
          <p:cNvPr id="66" name="Picture 65" descr="A black silhouette of a bug&#10;&#10;AI-generated content may be incorrect.">
            <a:extLst>
              <a:ext uri="{FF2B5EF4-FFF2-40B4-BE49-F238E27FC236}">
                <a16:creationId xmlns:a16="http://schemas.microsoft.com/office/drawing/2014/main" id="{FA3FDC94-8153-C4F0-403E-94EDF6C4A395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8470" b="76234" l="10000" r="90000"/>
                    </a14:imgEffect>
                  </a14:imgLayer>
                </a14:imgProps>
              </a:ext>
            </a:extLst>
          </a:blip>
          <a:srcRect b="15296"/>
          <a:stretch/>
        </p:blipFill>
        <p:spPr>
          <a:xfrm flipH="1">
            <a:off x="8371626" y="2563551"/>
            <a:ext cx="1013440" cy="741855"/>
          </a:xfrm>
          <a:prstGeom prst="rect">
            <a:avLst/>
          </a:prstGeom>
        </p:spPr>
      </p:pic>
      <p:pic>
        <p:nvPicPr>
          <p:cNvPr id="67" name="Picture 66" descr="A silhouette of a bug&#10;&#10;AI-generated content may be incorrect.">
            <a:extLst>
              <a:ext uri="{FF2B5EF4-FFF2-40B4-BE49-F238E27FC236}">
                <a16:creationId xmlns:a16="http://schemas.microsoft.com/office/drawing/2014/main" id="{C25AE284-0275-16C8-5CBC-E39D9E2D7A74}"/>
              </a:ext>
            </a:extLst>
          </p:cNvPr>
          <p:cNvPicPr>
            <a:picLocks noChangeAspect="1"/>
          </p:cNvPicPr>
          <p:nvPr/>
        </p:nvPicPr>
        <p:blipFill>
          <a:blip r:embed="rId19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10000" b="90000" l="692" r="97538">
                        <a14:foregroundMark x1="7538" y1="59154" x2="7538" y2="59154"/>
                        <a14:foregroundMark x1="3154" y1="64000" x2="3154" y2="64000"/>
                        <a14:foregroundMark x1="93769" y1="43923" x2="93769" y2="43923"/>
                        <a14:foregroundMark x1="97692" y1="42538" x2="97692" y2="42538"/>
                        <a14:foregroundMark x1="1769" y1="52923" x2="1769" y2="52923"/>
                        <a14:foregroundMark x1="692" y1="50923" x2="692" y2="50923"/>
                      </a14:backgroundRemoval>
                    </a14:imgEffect>
                  </a14:imgLayer>
                </a14:imgProps>
              </a:ext>
            </a:extLst>
          </a:blip>
          <a:srcRect t="28417" b="24579"/>
          <a:stretch/>
        </p:blipFill>
        <p:spPr>
          <a:xfrm>
            <a:off x="9487669" y="2697109"/>
            <a:ext cx="780663" cy="366938"/>
          </a:xfrm>
          <a:prstGeom prst="rect">
            <a:avLst/>
          </a:prstGeom>
        </p:spPr>
      </p:pic>
      <p:pic>
        <p:nvPicPr>
          <p:cNvPr id="71" name="Picture 70" descr="A black silhouette of a bug&#10;&#10;AI-generated content may be incorrect.">
            <a:extLst>
              <a:ext uri="{FF2B5EF4-FFF2-40B4-BE49-F238E27FC236}">
                <a16:creationId xmlns:a16="http://schemas.microsoft.com/office/drawing/2014/main" id="{612B4A13-53FA-E364-FC00-91E9EBC6D290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ackgroundRemoval t="8470" b="76234" l="10000" r="90000"/>
                    </a14:imgEffect>
                  </a14:imgLayer>
                </a14:imgProps>
              </a:ext>
            </a:extLst>
          </a:blip>
          <a:srcRect b="15296"/>
          <a:stretch/>
        </p:blipFill>
        <p:spPr>
          <a:xfrm flipH="1">
            <a:off x="6913413" y="5142540"/>
            <a:ext cx="1013440" cy="741855"/>
          </a:xfrm>
          <a:prstGeom prst="rect">
            <a:avLst/>
          </a:prstGeom>
        </p:spPr>
      </p:pic>
      <p:pic>
        <p:nvPicPr>
          <p:cNvPr id="72" name="Picture 71" descr="A silhouette of a bug&#10;&#10;AI-generated content may be incorrect.">
            <a:extLst>
              <a:ext uri="{FF2B5EF4-FFF2-40B4-BE49-F238E27FC236}">
                <a16:creationId xmlns:a16="http://schemas.microsoft.com/office/drawing/2014/main" id="{6A424249-13E0-8E9D-7C12-3CF99FE92C9F}"/>
              </a:ext>
            </a:extLst>
          </p:cNvPr>
          <p:cNvPicPr>
            <a:picLocks noChangeAspect="1"/>
          </p:cNvPicPr>
          <p:nvPr/>
        </p:nvPicPr>
        <p:blipFill>
          <a:blip r:embed="rId19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backgroundRemoval t="10000" b="90000" l="692" r="97538">
                        <a14:foregroundMark x1="7538" y1="59154" x2="7538" y2="59154"/>
                        <a14:foregroundMark x1="3154" y1="64000" x2="3154" y2="64000"/>
                        <a14:foregroundMark x1="93769" y1="43923" x2="93769" y2="43923"/>
                        <a14:foregroundMark x1="97692" y1="42538" x2="97692" y2="42538"/>
                        <a14:foregroundMark x1="1769" y1="52923" x2="1769" y2="52923"/>
                        <a14:foregroundMark x1="692" y1="50923" x2="692" y2="50923"/>
                      </a14:backgroundRemoval>
                    </a14:imgEffect>
                  </a14:imgLayer>
                </a14:imgProps>
              </a:ext>
            </a:extLst>
          </a:blip>
          <a:srcRect t="28417" b="24579"/>
          <a:stretch/>
        </p:blipFill>
        <p:spPr>
          <a:xfrm>
            <a:off x="6759708" y="5543172"/>
            <a:ext cx="1027632" cy="483022"/>
          </a:xfrm>
          <a:prstGeom prst="rect">
            <a:avLst/>
          </a:prstGeom>
        </p:spPr>
      </p:pic>
      <p:pic>
        <p:nvPicPr>
          <p:cNvPr id="73" name="Picture 72" descr="A yellow and purple smoke&#10;&#10;AI-generated content may be incorrect.">
            <a:extLst>
              <a:ext uri="{FF2B5EF4-FFF2-40B4-BE49-F238E27FC236}">
                <a16:creationId xmlns:a16="http://schemas.microsoft.com/office/drawing/2014/main" id="{457EBF98-9E3F-EA32-921F-1B3602989795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38607" r="38787"/>
          <a:stretch/>
        </p:blipFill>
        <p:spPr>
          <a:xfrm rot="16200000">
            <a:off x="1638612" y="4293454"/>
            <a:ext cx="323027" cy="999437"/>
          </a:xfrm>
          <a:prstGeom prst="rect">
            <a:avLst/>
          </a:prstGeom>
        </p:spPr>
      </p:pic>
      <p:pic>
        <p:nvPicPr>
          <p:cNvPr id="74" name="Picture 73" descr="A yellow and purple smoke&#10;&#10;AI-generated content may be incorrect.">
            <a:extLst>
              <a:ext uri="{FF2B5EF4-FFF2-40B4-BE49-F238E27FC236}">
                <a16:creationId xmlns:a16="http://schemas.microsoft.com/office/drawing/2014/main" id="{C0F19BB7-0D88-3872-24FA-11B1404BAEF9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38607" r="38787"/>
          <a:stretch/>
        </p:blipFill>
        <p:spPr>
          <a:xfrm rot="16200000">
            <a:off x="1889175" y="2629406"/>
            <a:ext cx="323027" cy="999437"/>
          </a:xfrm>
          <a:prstGeom prst="rect">
            <a:avLst/>
          </a:prstGeom>
        </p:spPr>
      </p:pic>
      <p:pic>
        <p:nvPicPr>
          <p:cNvPr id="75" name="Picture 74" descr="A yellow and purple smoke&#10;&#10;AI-generated content may be incorrect.">
            <a:extLst>
              <a:ext uri="{FF2B5EF4-FFF2-40B4-BE49-F238E27FC236}">
                <a16:creationId xmlns:a16="http://schemas.microsoft.com/office/drawing/2014/main" id="{7E5FAEE7-318C-A9C2-CFB7-A8F618CF924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38607" r="38787"/>
          <a:stretch/>
        </p:blipFill>
        <p:spPr>
          <a:xfrm rot="16200000">
            <a:off x="3610868" y="2767768"/>
            <a:ext cx="323027" cy="999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4023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55DE08-5C67-8D16-7C04-6E24D03A52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yellow and purple smoke&#10;&#10;AI-generated content may be incorrect.">
            <a:extLst>
              <a:ext uri="{FF2B5EF4-FFF2-40B4-BE49-F238E27FC236}">
                <a16:creationId xmlns:a16="http://schemas.microsoft.com/office/drawing/2014/main" id="{DD189807-E597-4A82-C6E7-55D7A8B8B68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8607" r="38787"/>
          <a:stretch/>
        </p:blipFill>
        <p:spPr>
          <a:xfrm rot="16200000">
            <a:off x="3346853" y="-1827660"/>
            <a:ext cx="2059560" cy="6372227"/>
          </a:xfrm>
          <a:prstGeom prst="rect">
            <a:avLst/>
          </a:prstGeom>
        </p:spPr>
      </p:pic>
      <p:pic>
        <p:nvPicPr>
          <p:cNvPr id="5" name="Picture 4" descr="A brown roof with white lines&#10;&#10;AI-generated content may be incorrect.">
            <a:extLst>
              <a:ext uri="{FF2B5EF4-FFF2-40B4-BE49-F238E27FC236}">
                <a16:creationId xmlns:a16="http://schemas.microsoft.com/office/drawing/2014/main" id="{835DD9B5-CE1E-96CF-1D49-6C1B78D566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4776" y="1272891"/>
            <a:ext cx="1013414" cy="4566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3A15D5A-79F1-9ACB-A1E1-6E807E7FB6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5822" y="0"/>
            <a:ext cx="3711426" cy="3257550"/>
          </a:xfrm>
          <a:prstGeom prst="rect">
            <a:avLst/>
          </a:prstGeom>
        </p:spPr>
      </p:pic>
      <p:pic>
        <p:nvPicPr>
          <p:cNvPr id="10" name="Picture 9" descr="A brown roof with white lines&#10;&#10;AI-generated content may be incorrect.">
            <a:extLst>
              <a:ext uri="{FF2B5EF4-FFF2-40B4-BE49-F238E27FC236}">
                <a16:creationId xmlns:a16="http://schemas.microsoft.com/office/drawing/2014/main" id="{FAEB1062-DF87-56C1-02FC-8D0865B538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7176" y="2103244"/>
            <a:ext cx="1310535" cy="590570"/>
          </a:xfrm>
          <a:prstGeom prst="rect">
            <a:avLst/>
          </a:prstGeom>
        </p:spPr>
      </p:pic>
      <p:pic>
        <p:nvPicPr>
          <p:cNvPr id="2" name="Picture 1" descr="A green insect with wings&#10;&#10;AI-generated content may be incorrect.">
            <a:extLst>
              <a:ext uri="{FF2B5EF4-FFF2-40B4-BE49-F238E27FC236}">
                <a16:creationId xmlns:a16="http://schemas.microsoft.com/office/drawing/2014/main" id="{6C5C65F9-E2A4-2008-B555-D7E30D0B0B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0020" y="15504"/>
            <a:ext cx="1282926" cy="954812"/>
          </a:xfrm>
          <a:prstGeom prst="rect">
            <a:avLst/>
          </a:prstGeom>
        </p:spPr>
      </p:pic>
      <p:pic>
        <p:nvPicPr>
          <p:cNvPr id="3" name="Picture 2" descr="A purple leaf with white lines&#10;&#10;AI-generated content may be incorrect.">
            <a:extLst>
              <a:ext uri="{FF2B5EF4-FFF2-40B4-BE49-F238E27FC236}">
                <a16:creationId xmlns:a16="http://schemas.microsoft.com/office/drawing/2014/main" id="{2119B7A7-7259-FC44-9265-4D1CA127AF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9953271">
            <a:off x="1509628" y="1943446"/>
            <a:ext cx="643711" cy="626136"/>
          </a:xfrm>
          <a:prstGeom prst="rect">
            <a:avLst/>
          </a:prstGeom>
        </p:spPr>
      </p:pic>
      <p:pic>
        <p:nvPicPr>
          <p:cNvPr id="8" name="Picture 7" descr="A green insect with wings&#10;&#10;AI-generated content may be incorrect.">
            <a:extLst>
              <a:ext uri="{FF2B5EF4-FFF2-40B4-BE49-F238E27FC236}">
                <a16:creationId xmlns:a16="http://schemas.microsoft.com/office/drawing/2014/main" id="{7EE0E1B2-605F-F352-B1A8-1BEA4BB3CB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07212" y="1795420"/>
            <a:ext cx="1310535" cy="975360"/>
          </a:xfrm>
          <a:prstGeom prst="rect">
            <a:avLst/>
          </a:prstGeom>
        </p:spPr>
      </p:pic>
      <p:pic>
        <p:nvPicPr>
          <p:cNvPr id="19" name="Picture 18" descr="A graph showing different colored shapes&#10;&#10;AI-generated content may be incorrect.">
            <a:extLst>
              <a:ext uri="{FF2B5EF4-FFF2-40B4-BE49-F238E27FC236}">
                <a16:creationId xmlns:a16="http://schemas.microsoft.com/office/drawing/2014/main" id="{77F6ABBC-3881-3013-E2ED-2CD04CB76D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65586" y="3387373"/>
            <a:ext cx="3548150" cy="3351123"/>
          </a:xfrm>
          <a:prstGeom prst="rect">
            <a:avLst/>
          </a:prstGeom>
        </p:spPr>
      </p:pic>
      <p:pic>
        <p:nvPicPr>
          <p:cNvPr id="12" name="Picture 11" descr="A colorful caterpillar on a leaf&#10;&#10;AI-generated content may be incorrect.">
            <a:extLst>
              <a:ext uri="{FF2B5EF4-FFF2-40B4-BE49-F238E27FC236}">
                <a16:creationId xmlns:a16="http://schemas.microsoft.com/office/drawing/2014/main" id="{E3CF32F1-CBE6-F96F-2A9F-C355176FCA8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15708" y="5562600"/>
            <a:ext cx="1310529" cy="837377"/>
          </a:xfrm>
          <a:prstGeom prst="rect">
            <a:avLst/>
          </a:prstGeom>
        </p:spPr>
      </p:pic>
      <p:pic>
        <p:nvPicPr>
          <p:cNvPr id="13" name="Picture 12" descr="A bug on a branch&#10;&#10;AI-generated content may be incorrect.">
            <a:extLst>
              <a:ext uri="{FF2B5EF4-FFF2-40B4-BE49-F238E27FC236}">
                <a16:creationId xmlns:a16="http://schemas.microsoft.com/office/drawing/2014/main" id="{05D1334B-9B7C-3DEE-EE29-E823F8B9D6C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07212" y="4554894"/>
            <a:ext cx="1256533" cy="1301068"/>
          </a:xfrm>
          <a:prstGeom prst="rect">
            <a:avLst/>
          </a:prstGeom>
        </p:spPr>
      </p:pic>
      <p:pic>
        <p:nvPicPr>
          <p:cNvPr id="20" name="Picture 19" descr="A map of the land&#10;&#10;Description automatically generated">
            <a:extLst>
              <a:ext uri="{FF2B5EF4-FFF2-40B4-BE49-F238E27FC236}">
                <a16:creationId xmlns:a16="http://schemas.microsoft.com/office/drawing/2014/main" id="{F98439E6-B2E2-144A-1C17-ABF3B965B8F7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37" r="6530" b="1581"/>
          <a:stretch/>
        </p:blipFill>
        <p:spPr bwMode="auto">
          <a:xfrm>
            <a:off x="1297970" y="2959241"/>
            <a:ext cx="4565181" cy="289037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1" name="Picture 20" descr="A close up of a line&#10;&#10;AI-generated content may be incorrect.">
            <a:extLst>
              <a:ext uri="{FF2B5EF4-FFF2-40B4-BE49-F238E27FC236}">
                <a16:creationId xmlns:a16="http://schemas.microsoft.com/office/drawing/2014/main" id="{91968554-083A-DB2A-7950-2B63E6EE0F0F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13347" r="15174"/>
          <a:stretch/>
        </p:blipFill>
        <p:spPr>
          <a:xfrm rot="16200000">
            <a:off x="415090" y="3984475"/>
            <a:ext cx="528035" cy="1140836"/>
          </a:xfrm>
          <a:prstGeom prst="rect">
            <a:avLst/>
          </a:prstGeom>
          <a:ln w="28575" cap="sq">
            <a:solidFill>
              <a:srgbClr val="000000"/>
            </a:solidFill>
            <a:miter lim="800000"/>
          </a:ln>
          <a:effectLst/>
        </p:spPr>
      </p:pic>
      <p:pic>
        <p:nvPicPr>
          <p:cNvPr id="23" name="Picture 22" descr="A close up of a line&#10;&#10;AI-generated content may be incorrect.">
            <a:extLst>
              <a:ext uri="{FF2B5EF4-FFF2-40B4-BE49-F238E27FC236}">
                <a16:creationId xmlns:a16="http://schemas.microsoft.com/office/drawing/2014/main" id="{BCF8ED45-3EDA-A8F8-19ED-A48EAA608AFE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13347" r="15174"/>
          <a:stretch/>
        </p:blipFill>
        <p:spPr>
          <a:xfrm rot="16200000">
            <a:off x="1179189" y="5588984"/>
            <a:ext cx="528035" cy="1140836"/>
          </a:xfrm>
          <a:prstGeom prst="rect">
            <a:avLst/>
          </a:prstGeom>
          <a:ln w="28575" cap="sq">
            <a:solidFill>
              <a:srgbClr val="000000"/>
            </a:solidFill>
            <a:miter lim="800000"/>
          </a:ln>
          <a:effectLst/>
        </p:spPr>
      </p:pic>
      <p:pic>
        <p:nvPicPr>
          <p:cNvPr id="24" name="Picture 23" descr="A close up of a line&#10;&#10;AI-generated content may be incorrect.">
            <a:extLst>
              <a:ext uri="{FF2B5EF4-FFF2-40B4-BE49-F238E27FC236}">
                <a16:creationId xmlns:a16="http://schemas.microsoft.com/office/drawing/2014/main" id="{5F1806CB-8843-48A0-999B-7551F14A5E7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sharpenSoften amount="-250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l="13347" r="15174"/>
          <a:stretch/>
        </p:blipFill>
        <p:spPr>
          <a:xfrm rot="16200000">
            <a:off x="410735" y="3360511"/>
            <a:ext cx="528035" cy="1140836"/>
          </a:xfrm>
          <a:prstGeom prst="rect">
            <a:avLst/>
          </a:prstGeom>
          <a:ln w="28575" cap="sq">
            <a:solidFill>
              <a:srgbClr val="000000"/>
            </a:solidFill>
            <a:miter lim="800000"/>
          </a:ln>
          <a:effectLst/>
        </p:spPr>
      </p:pic>
      <p:pic>
        <p:nvPicPr>
          <p:cNvPr id="26" name="Picture 25" descr="A close up of a line&#10;&#10;AI-generated content may be incorrect.">
            <a:extLst>
              <a:ext uri="{FF2B5EF4-FFF2-40B4-BE49-F238E27FC236}">
                <a16:creationId xmlns:a16="http://schemas.microsoft.com/office/drawing/2014/main" id="{9A1CAF33-E700-3C5F-9F10-F50231B3E0AD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13347" r="15174"/>
          <a:stretch/>
        </p:blipFill>
        <p:spPr>
          <a:xfrm rot="16200000">
            <a:off x="410735" y="4582880"/>
            <a:ext cx="528035" cy="1140836"/>
          </a:xfrm>
          <a:prstGeom prst="rect">
            <a:avLst/>
          </a:prstGeom>
          <a:ln w="28575" cap="sq">
            <a:solidFill>
              <a:srgbClr val="000000"/>
            </a:solidFill>
            <a:miter lim="800000"/>
          </a:ln>
          <a:effectLst/>
        </p:spPr>
      </p:pic>
      <p:pic>
        <p:nvPicPr>
          <p:cNvPr id="27" name="Picture 26" descr="A close up of a line&#10;&#10;AI-generated content may be incorrect.">
            <a:extLst>
              <a:ext uri="{FF2B5EF4-FFF2-40B4-BE49-F238E27FC236}">
                <a16:creationId xmlns:a16="http://schemas.microsoft.com/office/drawing/2014/main" id="{41D9DD67-0E33-3B1F-39D2-C1AFF21036E9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13347" r="15174"/>
          <a:stretch/>
        </p:blipFill>
        <p:spPr>
          <a:xfrm rot="16200000">
            <a:off x="5028716" y="5601410"/>
            <a:ext cx="528035" cy="1140836"/>
          </a:xfrm>
          <a:prstGeom prst="rect">
            <a:avLst/>
          </a:prstGeom>
          <a:ln w="28575" cap="sq">
            <a:solidFill>
              <a:srgbClr val="000000"/>
            </a:solidFill>
            <a:miter lim="800000"/>
          </a:ln>
          <a:effectLst/>
        </p:spPr>
      </p:pic>
      <p:pic>
        <p:nvPicPr>
          <p:cNvPr id="28" name="Picture 27" descr="A close up of a line&#10;&#10;AI-generated content may be incorrect.">
            <a:extLst>
              <a:ext uri="{FF2B5EF4-FFF2-40B4-BE49-F238E27FC236}">
                <a16:creationId xmlns:a16="http://schemas.microsoft.com/office/drawing/2014/main" id="{5228F941-2DBC-2686-E403-711F18910E54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13347" r="15174"/>
          <a:stretch/>
        </p:blipFill>
        <p:spPr>
          <a:xfrm rot="16200000">
            <a:off x="2463422" y="5601408"/>
            <a:ext cx="528035" cy="1140836"/>
          </a:xfrm>
          <a:prstGeom prst="rect">
            <a:avLst/>
          </a:prstGeom>
          <a:ln w="28575" cap="sq">
            <a:solidFill>
              <a:srgbClr val="000000"/>
            </a:solidFill>
            <a:miter lim="800000"/>
          </a:ln>
          <a:effectLst/>
        </p:spPr>
      </p:pic>
      <p:pic>
        <p:nvPicPr>
          <p:cNvPr id="30" name="Picture 29" descr="A purple and yellow lines&#10;&#10;AI-generated content may be incorrect.">
            <a:extLst>
              <a:ext uri="{FF2B5EF4-FFF2-40B4-BE49-F238E27FC236}">
                <a16:creationId xmlns:a16="http://schemas.microsoft.com/office/drawing/2014/main" id="{36D7D5D4-B26E-61FA-A328-ED23150A2083}"/>
              </a:ext>
            </a:extLst>
          </p:cNvPr>
          <p:cNvPicPr>
            <a:picLocks noChangeAspect="1"/>
          </p:cNvPicPr>
          <p:nvPr/>
        </p:nvPicPr>
        <p:blipFill>
          <a:blip r:embed="rId14"/>
          <a:srcRect l="15446" r="17169"/>
          <a:stretch/>
        </p:blipFill>
        <p:spPr>
          <a:xfrm rot="16200000">
            <a:off x="3743389" y="5605676"/>
            <a:ext cx="536569" cy="1140836"/>
          </a:xfrm>
          <a:prstGeom prst="rect">
            <a:avLst/>
          </a:prstGeom>
          <a:ln w="28575" cap="sq">
            <a:solidFill>
              <a:srgbClr val="000000"/>
            </a:solidFill>
            <a:prstDash val="solid"/>
            <a:miter lim="800000"/>
          </a:ln>
          <a:effectLst/>
        </p:spPr>
      </p:pic>
      <p:pic>
        <p:nvPicPr>
          <p:cNvPr id="25" name="Picture 24" descr="A close up of a line&#10;&#10;AI-generated content may be incorrect.">
            <a:extLst>
              <a:ext uri="{FF2B5EF4-FFF2-40B4-BE49-F238E27FC236}">
                <a16:creationId xmlns:a16="http://schemas.microsoft.com/office/drawing/2014/main" id="{7A5C22C0-8B67-42D2-BC8C-AC2F22DFAFAC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13347" r="15174"/>
          <a:stretch/>
        </p:blipFill>
        <p:spPr>
          <a:xfrm rot="16200000">
            <a:off x="410735" y="2736547"/>
            <a:ext cx="528035" cy="1140836"/>
          </a:xfrm>
          <a:prstGeom prst="rect">
            <a:avLst/>
          </a:prstGeom>
          <a:ln w="28575" cap="sq">
            <a:solidFill>
              <a:srgbClr val="000000"/>
            </a:solidFill>
            <a:prstDash val="solid"/>
            <a:miter lim="800000"/>
          </a:ln>
          <a:effectLst/>
        </p:spPr>
      </p:pic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0F29773-2A3C-1BB3-5011-F9BAE2D07C83}"/>
              </a:ext>
            </a:extLst>
          </p:cNvPr>
          <p:cNvCxnSpPr>
            <a:cxnSpLocks/>
            <a:stCxn id="24" idx="2"/>
          </p:cNvCxnSpPr>
          <p:nvPr/>
        </p:nvCxnSpPr>
        <p:spPr>
          <a:xfrm flipV="1">
            <a:off x="1245171" y="3617590"/>
            <a:ext cx="2196084" cy="313339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DBD1AF8-D3EC-0D0D-75AE-A14FD3C194DC}"/>
              </a:ext>
            </a:extLst>
          </p:cNvPr>
          <p:cNvCxnSpPr>
            <a:cxnSpLocks/>
            <a:stCxn id="21" idx="2"/>
          </p:cNvCxnSpPr>
          <p:nvPr/>
        </p:nvCxnSpPr>
        <p:spPr>
          <a:xfrm flipV="1">
            <a:off x="1249526" y="4241611"/>
            <a:ext cx="653002" cy="313282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EB704D7E-3A0C-7FBA-8A3C-755804296858}"/>
              </a:ext>
            </a:extLst>
          </p:cNvPr>
          <p:cNvCxnSpPr>
            <a:cxnSpLocks/>
            <a:stCxn id="26" idx="2"/>
          </p:cNvCxnSpPr>
          <p:nvPr/>
        </p:nvCxnSpPr>
        <p:spPr>
          <a:xfrm flipV="1">
            <a:off x="1245171" y="4290875"/>
            <a:ext cx="1390079" cy="862423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61FE6C0A-7B41-DD32-8F8F-AA7FFC0E0E17}"/>
              </a:ext>
            </a:extLst>
          </p:cNvPr>
          <p:cNvCxnSpPr>
            <a:cxnSpLocks/>
            <a:stCxn id="27" idx="3"/>
          </p:cNvCxnSpPr>
          <p:nvPr/>
        </p:nvCxnSpPr>
        <p:spPr>
          <a:xfrm flipH="1" flipV="1">
            <a:off x="4776876" y="4631722"/>
            <a:ext cx="515858" cy="1276089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4452C6CD-983D-3414-3DA8-44BD9CEC2AD6}"/>
              </a:ext>
            </a:extLst>
          </p:cNvPr>
          <p:cNvCxnSpPr>
            <a:cxnSpLocks/>
            <a:stCxn id="30" idx="3"/>
          </p:cNvCxnSpPr>
          <p:nvPr/>
        </p:nvCxnSpPr>
        <p:spPr>
          <a:xfrm flipV="1">
            <a:off x="4011674" y="4509671"/>
            <a:ext cx="291473" cy="1398139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6D873887-C5AA-5197-FCB3-5DA335E78FB2}"/>
              </a:ext>
            </a:extLst>
          </p:cNvPr>
          <p:cNvCxnSpPr>
            <a:cxnSpLocks/>
            <a:stCxn id="28" idx="3"/>
          </p:cNvCxnSpPr>
          <p:nvPr/>
        </p:nvCxnSpPr>
        <p:spPr>
          <a:xfrm flipV="1">
            <a:off x="2727440" y="4398252"/>
            <a:ext cx="720165" cy="1509557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131127BA-C4FE-F78D-04B2-86D402A02478}"/>
              </a:ext>
            </a:extLst>
          </p:cNvPr>
          <p:cNvCxnSpPr>
            <a:cxnSpLocks/>
            <a:stCxn id="23" idx="3"/>
          </p:cNvCxnSpPr>
          <p:nvPr/>
        </p:nvCxnSpPr>
        <p:spPr>
          <a:xfrm flipV="1">
            <a:off x="1443207" y="3774259"/>
            <a:ext cx="2227990" cy="2121126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8C0851E3-507B-5649-A9AB-CC95F262271E}"/>
              </a:ext>
            </a:extLst>
          </p:cNvPr>
          <p:cNvCxnSpPr>
            <a:cxnSpLocks/>
            <a:stCxn id="25" idx="2"/>
          </p:cNvCxnSpPr>
          <p:nvPr/>
        </p:nvCxnSpPr>
        <p:spPr>
          <a:xfrm>
            <a:off x="1245171" y="3306965"/>
            <a:ext cx="911850" cy="54452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74937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93CC3C-E2ED-239A-6857-52BFF771DD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140B8AD4-F1D3-0E18-FA34-EC2041BC6E11}"/>
              </a:ext>
            </a:extLst>
          </p:cNvPr>
          <p:cNvCxnSpPr>
            <a:cxnSpLocks/>
          </p:cNvCxnSpPr>
          <p:nvPr/>
        </p:nvCxnSpPr>
        <p:spPr>
          <a:xfrm flipV="1">
            <a:off x="3545479" y="3970020"/>
            <a:ext cx="292231" cy="450289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88" name="Group 87">
            <a:extLst>
              <a:ext uri="{FF2B5EF4-FFF2-40B4-BE49-F238E27FC236}">
                <a16:creationId xmlns:a16="http://schemas.microsoft.com/office/drawing/2014/main" id="{8A06FF22-7C09-D69D-C8E2-0DA2F4DEFBF7}"/>
              </a:ext>
            </a:extLst>
          </p:cNvPr>
          <p:cNvGrpSpPr/>
          <p:nvPr/>
        </p:nvGrpSpPr>
        <p:grpSpPr>
          <a:xfrm>
            <a:off x="504488" y="23597"/>
            <a:ext cx="4787107" cy="2341244"/>
            <a:chOff x="493098" y="-156936"/>
            <a:chExt cx="5545727" cy="2522291"/>
          </a:xfrm>
        </p:grpSpPr>
        <p:pic>
          <p:nvPicPr>
            <p:cNvPr id="4" name="Picture 3" descr="A yellow and purple smoke&#10;&#10;AI-generated content may be incorrect.">
              <a:extLst>
                <a:ext uri="{FF2B5EF4-FFF2-40B4-BE49-F238E27FC236}">
                  <a16:creationId xmlns:a16="http://schemas.microsoft.com/office/drawing/2014/main" id="{7835270D-E39A-81E9-11B5-6096400BF6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38607" r="38787"/>
            <a:stretch/>
          </p:blipFill>
          <p:spPr>
            <a:xfrm rot="16200000">
              <a:off x="1972500" y="-1230430"/>
              <a:ext cx="2059560" cy="4816689"/>
            </a:xfrm>
            <a:prstGeom prst="rect">
              <a:avLst/>
            </a:prstGeom>
          </p:spPr>
        </p:pic>
        <p:pic>
          <p:nvPicPr>
            <p:cNvPr id="5" name="Picture 4" descr="A brown roof with white lines&#10;&#10;AI-generated content may be incorrect.">
              <a:extLst>
                <a:ext uri="{FF2B5EF4-FFF2-40B4-BE49-F238E27FC236}">
                  <a16:creationId xmlns:a16="http://schemas.microsoft.com/office/drawing/2014/main" id="{6DABB26F-D1D3-4858-B590-D5F8910453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86269" y="1110520"/>
              <a:ext cx="778661" cy="350892"/>
            </a:xfrm>
            <a:prstGeom prst="rect">
              <a:avLst/>
            </a:prstGeom>
          </p:spPr>
        </p:pic>
        <p:pic>
          <p:nvPicPr>
            <p:cNvPr id="2" name="Picture 1" descr="A green insect with wings&#10;&#10;AI-generated content may be incorrect.">
              <a:extLst>
                <a:ext uri="{FF2B5EF4-FFF2-40B4-BE49-F238E27FC236}">
                  <a16:creationId xmlns:a16="http://schemas.microsoft.com/office/drawing/2014/main" id="{0D17386F-2173-FA80-D7AD-7E4EE699113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53083" y="-156936"/>
              <a:ext cx="985742" cy="733634"/>
            </a:xfrm>
            <a:prstGeom prst="rect">
              <a:avLst/>
            </a:prstGeom>
          </p:spPr>
        </p:pic>
        <p:pic>
          <p:nvPicPr>
            <p:cNvPr id="3" name="Picture 2" descr="A purple leaf with white lines&#10;&#10;AI-generated content may be incorrect.">
              <a:extLst>
                <a:ext uri="{FF2B5EF4-FFF2-40B4-BE49-F238E27FC236}">
                  <a16:creationId xmlns:a16="http://schemas.microsoft.com/office/drawing/2014/main" id="{BE320844-8275-3BBA-D71B-1A4DE46BBB1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9953271">
              <a:off x="5347455" y="1884260"/>
              <a:ext cx="494599" cy="481095"/>
            </a:xfrm>
            <a:prstGeom prst="rect">
              <a:avLst/>
            </a:prstGeom>
          </p:spPr>
        </p:pic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AF4D559E-8897-6C52-DA96-82CD6815934A}"/>
                </a:ext>
              </a:extLst>
            </p:cNvPr>
            <p:cNvSpPr txBox="1"/>
            <p:nvPr/>
          </p:nvSpPr>
          <p:spPr>
            <a:xfrm>
              <a:off x="493098" y="-46710"/>
              <a:ext cx="3074453" cy="5968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cs-CZ" sz="1200" dirty="0"/>
                <a:t>A) Metaweb of all trophic interactions</a:t>
              </a:r>
              <a:endParaRPr lang="en-GB" sz="1200" dirty="0"/>
            </a:p>
            <a:p>
              <a:endParaRPr lang="en-GB" dirty="0"/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B2B9E56C-829C-F859-7BF0-C091E82788B5}"/>
              </a:ext>
            </a:extLst>
          </p:cNvPr>
          <p:cNvGrpSpPr/>
          <p:nvPr/>
        </p:nvGrpSpPr>
        <p:grpSpPr>
          <a:xfrm>
            <a:off x="578264" y="2140644"/>
            <a:ext cx="4763008" cy="4470966"/>
            <a:chOff x="295412" y="1905716"/>
            <a:chExt cx="4763008" cy="4470966"/>
          </a:xfrm>
        </p:grpSpPr>
        <p:pic>
          <p:nvPicPr>
            <p:cNvPr id="20" name="Picture 19" descr="A map of the land&#10;&#10;Description automatically generated">
              <a:extLst>
                <a:ext uri="{FF2B5EF4-FFF2-40B4-BE49-F238E27FC236}">
                  <a16:creationId xmlns:a16="http://schemas.microsoft.com/office/drawing/2014/main" id="{9C3BF61A-AC6F-5051-68FB-B80E34571BF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37" r="6530" b="1581"/>
            <a:stretch/>
          </p:blipFill>
          <p:spPr bwMode="auto">
            <a:xfrm>
              <a:off x="493239" y="2926678"/>
              <a:ext cx="4565181" cy="2890371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33" name="Picture 32" descr="A purple and yellow lines&#10;&#10;AI-generated content may be incorrect.">
              <a:extLst>
                <a:ext uri="{FF2B5EF4-FFF2-40B4-BE49-F238E27FC236}">
                  <a16:creationId xmlns:a16="http://schemas.microsoft.com/office/drawing/2014/main" id="{0D7731A5-2E0E-5684-E12D-FF6A1671AE0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5446" r="17169"/>
            <a:stretch/>
          </p:blipFill>
          <p:spPr>
            <a:xfrm rot="16200000">
              <a:off x="4215866" y="5581288"/>
              <a:ext cx="507251" cy="1078501"/>
            </a:xfrm>
            <a:prstGeom prst="rect">
              <a:avLst/>
            </a:prstGeom>
            <a:ln w="28575" cap="sq">
              <a:solidFill>
                <a:srgbClr val="000000"/>
              </a:solidFill>
              <a:prstDash val="solid"/>
              <a:miter lim="800000"/>
            </a:ln>
            <a:effectLst/>
          </p:spPr>
        </p:pic>
        <p:pic>
          <p:nvPicPr>
            <p:cNvPr id="40" name="Picture 39" descr="A purple and yellow lines&#10;&#10;AI-generated content may be incorrect.">
              <a:extLst>
                <a:ext uri="{FF2B5EF4-FFF2-40B4-BE49-F238E27FC236}">
                  <a16:creationId xmlns:a16="http://schemas.microsoft.com/office/drawing/2014/main" id="{C624ECA7-BF23-3857-26D8-78644F85497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5446" r="17169"/>
            <a:stretch/>
          </p:blipFill>
          <p:spPr>
            <a:xfrm rot="16200000">
              <a:off x="3005053" y="5581287"/>
              <a:ext cx="507251" cy="1078501"/>
            </a:xfrm>
            <a:prstGeom prst="rect">
              <a:avLst/>
            </a:prstGeom>
            <a:ln w="28575" cap="sq">
              <a:solidFill>
                <a:srgbClr val="000000"/>
              </a:solidFill>
              <a:prstDash val="solid"/>
              <a:miter lim="800000"/>
            </a:ln>
            <a:effectLst/>
          </p:spPr>
        </p:pic>
        <p:pic>
          <p:nvPicPr>
            <p:cNvPr id="41" name="Picture 40" descr="A purple and yellow lines&#10;&#10;AI-generated content may be incorrect.">
              <a:extLst>
                <a:ext uri="{FF2B5EF4-FFF2-40B4-BE49-F238E27FC236}">
                  <a16:creationId xmlns:a16="http://schemas.microsoft.com/office/drawing/2014/main" id="{4CA66E24-3282-76BF-49B2-4966BB21B3C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5446" r="17169"/>
            <a:stretch/>
          </p:blipFill>
          <p:spPr>
            <a:xfrm rot="16200000">
              <a:off x="1785081" y="5581287"/>
              <a:ext cx="507251" cy="1078501"/>
            </a:xfrm>
            <a:prstGeom prst="rect">
              <a:avLst/>
            </a:prstGeom>
            <a:ln w="28575" cap="sq">
              <a:solidFill>
                <a:srgbClr val="000000"/>
              </a:solidFill>
              <a:prstDash val="solid"/>
              <a:miter lim="800000"/>
            </a:ln>
            <a:effectLst/>
          </p:spPr>
        </p:pic>
        <p:pic>
          <p:nvPicPr>
            <p:cNvPr id="42" name="Picture 41" descr="A purple and yellow lines&#10;&#10;AI-generated content may be incorrect.">
              <a:extLst>
                <a:ext uri="{FF2B5EF4-FFF2-40B4-BE49-F238E27FC236}">
                  <a16:creationId xmlns:a16="http://schemas.microsoft.com/office/drawing/2014/main" id="{C3349A44-E567-5523-310D-B3D9AA33ED9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5446" r="17169"/>
            <a:stretch/>
          </p:blipFill>
          <p:spPr>
            <a:xfrm rot="5400000" flipH="1">
              <a:off x="581037" y="5583806"/>
              <a:ext cx="507251" cy="1078501"/>
            </a:xfrm>
            <a:prstGeom prst="rect">
              <a:avLst/>
            </a:prstGeom>
            <a:ln w="28575" cap="sq">
              <a:solidFill>
                <a:srgbClr val="000000"/>
              </a:solidFill>
              <a:prstDash val="solid"/>
              <a:miter lim="800000"/>
            </a:ln>
            <a:effectLst/>
          </p:spPr>
        </p:pic>
        <p:pic>
          <p:nvPicPr>
            <p:cNvPr id="45" name="Picture 44" descr="A purple and yellow lines&#10;&#10;AI-generated content may be incorrect.">
              <a:extLst>
                <a:ext uri="{FF2B5EF4-FFF2-40B4-BE49-F238E27FC236}">
                  <a16:creationId xmlns:a16="http://schemas.microsoft.com/office/drawing/2014/main" id="{4135123E-A1E6-326F-A6C1-6F2C9725F1C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5446" r="17169"/>
            <a:stretch/>
          </p:blipFill>
          <p:spPr>
            <a:xfrm rot="16200000">
              <a:off x="4215866" y="2055864"/>
              <a:ext cx="507251" cy="1078501"/>
            </a:xfrm>
            <a:prstGeom prst="rect">
              <a:avLst/>
            </a:prstGeom>
            <a:ln w="28575" cap="sq">
              <a:solidFill>
                <a:srgbClr val="000000"/>
              </a:solidFill>
              <a:prstDash val="solid"/>
              <a:miter lim="800000"/>
            </a:ln>
            <a:effectLst/>
          </p:spPr>
        </p:pic>
        <p:pic>
          <p:nvPicPr>
            <p:cNvPr id="46" name="Picture 45" descr="A purple and yellow lines&#10;&#10;AI-generated content may be incorrect.">
              <a:extLst>
                <a:ext uri="{FF2B5EF4-FFF2-40B4-BE49-F238E27FC236}">
                  <a16:creationId xmlns:a16="http://schemas.microsoft.com/office/drawing/2014/main" id="{E1964000-22D5-5DFB-BFB8-D4A94453AD1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5446" r="17169"/>
            <a:stretch/>
          </p:blipFill>
          <p:spPr>
            <a:xfrm rot="16200000">
              <a:off x="3005053" y="2055863"/>
              <a:ext cx="507251" cy="1078501"/>
            </a:xfrm>
            <a:prstGeom prst="rect">
              <a:avLst/>
            </a:prstGeom>
            <a:ln w="28575" cap="sq">
              <a:solidFill>
                <a:srgbClr val="000000"/>
              </a:solidFill>
              <a:prstDash val="solid"/>
              <a:miter lim="800000"/>
            </a:ln>
            <a:effectLst/>
          </p:spPr>
        </p:pic>
        <p:pic>
          <p:nvPicPr>
            <p:cNvPr id="47" name="Picture 46" descr="A purple and yellow lines&#10;&#10;AI-generated content may be incorrect.">
              <a:extLst>
                <a:ext uri="{FF2B5EF4-FFF2-40B4-BE49-F238E27FC236}">
                  <a16:creationId xmlns:a16="http://schemas.microsoft.com/office/drawing/2014/main" id="{622EB240-EB1F-F005-F59B-7095E21EB30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5446" r="17169"/>
            <a:stretch/>
          </p:blipFill>
          <p:spPr>
            <a:xfrm rot="16200000">
              <a:off x="1785081" y="2055863"/>
              <a:ext cx="507251" cy="1078501"/>
            </a:xfrm>
            <a:prstGeom prst="rect">
              <a:avLst/>
            </a:prstGeom>
            <a:ln w="28575" cap="sq">
              <a:solidFill>
                <a:srgbClr val="000000"/>
              </a:solidFill>
              <a:prstDash val="solid"/>
              <a:miter lim="800000"/>
            </a:ln>
            <a:effectLst/>
          </p:spPr>
        </p:pic>
        <p:pic>
          <p:nvPicPr>
            <p:cNvPr id="48" name="Picture 47" descr="A purple and yellow lines&#10;&#10;AI-generated content may be incorrect.">
              <a:extLst>
                <a:ext uri="{FF2B5EF4-FFF2-40B4-BE49-F238E27FC236}">
                  <a16:creationId xmlns:a16="http://schemas.microsoft.com/office/drawing/2014/main" id="{ABD902F3-C60D-F04F-AC56-3D9FBBA7672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5446" r="17169"/>
            <a:stretch/>
          </p:blipFill>
          <p:spPr>
            <a:xfrm rot="5400000" flipH="1">
              <a:off x="581037" y="2058382"/>
              <a:ext cx="507251" cy="1078501"/>
            </a:xfrm>
            <a:prstGeom prst="rect">
              <a:avLst/>
            </a:prstGeom>
            <a:ln w="28575" cap="sq">
              <a:solidFill>
                <a:srgbClr val="000000"/>
              </a:solidFill>
              <a:prstDash val="solid"/>
              <a:miter lim="800000"/>
            </a:ln>
            <a:effectLst/>
          </p:spPr>
        </p:pic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34BE0D70-26FC-2BA7-D252-1AFE4D758F33}"/>
                </a:ext>
              </a:extLst>
            </p:cNvPr>
            <p:cNvSpPr txBox="1"/>
            <p:nvPr/>
          </p:nvSpPr>
          <p:spPr>
            <a:xfrm>
              <a:off x="295412" y="1905716"/>
              <a:ext cx="6054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GB" dirty="0"/>
            </a:p>
          </p:txBody>
        </p: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5AF6CA6E-EBA1-DD75-3371-E9A7E2F9EAA5}"/>
              </a:ext>
            </a:extLst>
          </p:cNvPr>
          <p:cNvGrpSpPr/>
          <p:nvPr/>
        </p:nvGrpSpPr>
        <p:grpSpPr>
          <a:xfrm>
            <a:off x="6900408" y="3657599"/>
            <a:ext cx="3286156" cy="2872370"/>
            <a:chOff x="6897956" y="3945434"/>
            <a:chExt cx="3286156" cy="2872370"/>
          </a:xfrm>
        </p:grpSpPr>
        <p:pic>
          <p:nvPicPr>
            <p:cNvPr id="99" name="Picture 98" descr="A graph showing different colored shapes&#10;&#10;AI-generated content may be incorrect.">
              <a:extLst>
                <a:ext uri="{FF2B5EF4-FFF2-40B4-BE49-F238E27FC236}">
                  <a16:creationId xmlns:a16="http://schemas.microsoft.com/office/drawing/2014/main" id="{53CD1CC8-BB1A-C81F-7206-BD50FD778F5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t="7452"/>
            <a:stretch/>
          </p:blipFill>
          <p:spPr>
            <a:xfrm>
              <a:off x="6897956" y="3945434"/>
              <a:ext cx="3286156" cy="2872370"/>
            </a:xfrm>
            <a:prstGeom prst="rect">
              <a:avLst/>
            </a:prstGeom>
          </p:spPr>
        </p:pic>
        <p:pic>
          <p:nvPicPr>
            <p:cNvPr id="12" name="Picture 11" descr="A colorful caterpillar on a leaf&#10;&#10;AI-generated content may be incorrect.">
              <a:extLst>
                <a:ext uri="{FF2B5EF4-FFF2-40B4-BE49-F238E27FC236}">
                  <a16:creationId xmlns:a16="http://schemas.microsoft.com/office/drawing/2014/main" id="{CDED956A-7D5F-AA89-AF71-F7A2C73CDD9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678914" y="5753073"/>
              <a:ext cx="846172" cy="540671"/>
            </a:xfrm>
            <a:prstGeom prst="rect">
              <a:avLst/>
            </a:prstGeom>
          </p:spPr>
        </p:pic>
        <p:pic>
          <p:nvPicPr>
            <p:cNvPr id="13" name="Picture 12" descr="A bug on a branch&#10;&#10;AI-generated content may be incorrect.">
              <a:extLst>
                <a:ext uri="{FF2B5EF4-FFF2-40B4-BE49-F238E27FC236}">
                  <a16:creationId xmlns:a16="http://schemas.microsoft.com/office/drawing/2014/main" id="{A536C666-9B3D-6DB0-D6A7-C912D7AFA47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972765" y="5453681"/>
              <a:ext cx="811308" cy="840063"/>
            </a:xfrm>
            <a:prstGeom prst="rect">
              <a:avLst/>
            </a:prstGeom>
          </p:spPr>
        </p:pic>
      </p:grpSp>
      <p:pic>
        <p:nvPicPr>
          <p:cNvPr id="100" name="Picture 99" descr="A brown roof with white lines&#10;&#10;AI-generated content may be incorrect.">
            <a:extLst>
              <a:ext uri="{FF2B5EF4-FFF2-40B4-BE49-F238E27FC236}">
                <a16:creationId xmlns:a16="http://schemas.microsoft.com/office/drawing/2014/main" id="{AA293D97-0FFB-7641-C3AF-144C77D073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7873" y="2328573"/>
            <a:ext cx="839314" cy="378222"/>
          </a:xfrm>
          <a:prstGeom prst="rect">
            <a:avLst/>
          </a:prstGeom>
        </p:spPr>
      </p:pic>
      <p:pic>
        <p:nvPicPr>
          <p:cNvPr id="101" name="Picture 100" descr="A green insect with wings&#10;&#10;AI-generated content may be incorrect.">
            <a:extLst>
              <a:ext uri="{FF2B5EF4-FFF2-40B4-BE49-F238E27FC236}">
                <a16:creationId xmlns:a16="http://schemas.microsoft.com/office/drawing/2014/main" id="{1E8C0227-2A90-594F-423A-BC08B83580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22618" y="2150813"/>
            <a:ext cx="839314" cy="624656"/>
          </a:xfrm>
          <a:prstGeom prst="rect">
            <a:avLst/>
          </a:prstGeom>
        </p:spPr>
      </p:pic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9645F593-9F3B-AFCC-30E1-D8A8C47A64FA}"/>
              </a:ext>
            </a:extLst>
          </p:cNvPr>
          <p:cNvCxnSpPr>
            <a:cxnSpLocks/>
            <a:stCxn id="47" idx="1"/>
          </p:cNvCxnSpPr>
          <p:nvPr/>
        </p:nvCxnSpPr>
        <p:spPr>
          <a:xfrm rot="16200000" flipH="1">
            <a:off x="2314664" y="3090561"/>
            <a:ext cx="573933" cy="560143"/>
          </a:xfrm>
          <a:prstGeom prst="bentConnector3">
            <a:avLst>
              <a:gd name="adj1" fmla="val 14595"/>
            </a:avLst>
          </a:prstGeom>
          <a:ln w="127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6FFAE390-824B-3B3F-CA1D-67C42C6CB87D}"/>
              </a:ext>
            </a:extLst>
          </p:cNvPr>
          <p:cNvCxnSpPr>
            <a:cxnSpLocks/>
            <a:stCxn id="46" idx="1"/>
          </p:cNvCxnSpPr>
          <p:nvPr/>
        </p:nvCxnSpPr>
        <p:spPr>
          <a:xfrm rot="5400000">
            <a:off x="2932967" y="3309075"/>
            <a:ext cx="833973" cy="383156"/>
          </a:xfrm>
          <a:prstGeom prst="bentConnector3">
            <a:avLst>
              <a:gd name="adj1" fmla="val 9645"/>
            </a:avLst>
          </a:prstGeom>
          <a:ln w="127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C080413F-6D69-136B-337C-D15CE8B2910B}"/>
              </a:ext>
            </a:extLst>
          </p:cNvPr>
          <p:cNvCxnSpPr>
            <a:cxnSpLocks/>
            <a:stCxn id="48" idx="1"/>
          </p:cNvCxnSpPr>
          <p:nvPr/>
        </p:nvCxnSpPr>
        <p:spPr>
          <a:xfrm rot="16200000" flipH="1">
            <a:off x="1110573" y="3093127"/>
            <a:ext cx="523085" cy="509202"/>
          </a:xfrm>
          <a:prstGeom prst="bentConnector3">
            <a:avLst>
              <a:gd name="adj1" fmla="val 15402"/>
            </a:avLst>
          </a:prstGeom>
          <a:ln w="127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327249F9-C035-AA74-5672-BB4F90093408}"/>
              </a:ext>
            </a:extLst>
          </p:cNvPr>
          <p:cNvCxnSpPr>
            <a:cxnSpLocks/>
            <a:stCxn id="45" idx="1"/>
          </p:cNvCxnSpPr>
          <p:nvPr/>
        </p:nvCxnSpPr>
        <p:spPr>
          <a:xfrm rot="5400000">
            <a:off x="3577207" y="3324667"/>
            <a:ext cx="1416136" cy="934139"/>
          </a:xfrm>
          <a:prstGeom prst="bentConnector3">
            <a:avLst>
              <a:gd name="adj1" fmla="val 5339"/>
            </a:avLst>
          </a:prstGeom>
          <a:ln w="127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0A4ABB60-B6F3-350E-8FA2-7EE981273180}"/>
              </a:ext>
            </a:extLst>
          </p:cNvPr>
          <p:cNvCxnSpPr>
            <a:cxnSpLocks/>
            <a:endCxn id="33" idx="3"/>
          </p:cNvCxnSpPr>
          <p:nvPr/>
        </p:nvCxnSpPr>
        <p:spPr>
          <a:xfrm rot="16200000" flipH="1">
            <a:off x="3806315" y="5155812"/>
            <a:ext cx="1254316" cy="637742"/>
          </a:xfrm>
          <a:prstGeom prst="bentConnector3">
            <a:avLst>
              <a:gd name="adj1" fmla="val 85691"/>
            </a:avLst>
          </a:prstGeom>
          <a:ln w="127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64C47BE9-8951-2897-C652-9752700EF204}"/>
              </a:ext>
            </a:extLst>
          </p:cNvPr>
          <p:cNvCxnSpPr>
            <a:cxnSpLocks/>
            <a:endCxn id="40" idx="3"/>
          </p:cNvCxnSpPr>
          <p:nvPr/>
        </p:nvCxnSpPr>
        <p:spPr>
          <a:xfrm rot="16200000" flipH="1">
            <a:off x="2484795" y="5045104"/>
            <a:ext cx="1495048" cy="618424"/>
          </a:xfrm>
          <a:prstGeom prst="bentConnector3">
            <a:avLst>
              <a:gd name="adj1" fmla="val 87271"/>
            </a:avLst>
          </a:prstGeom>
          <a:ln w="127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2" name="Connector: Elbow 91">
            <a:extLst>
              <a:ext uri="{FF2B5EF4-FFF2-40B4-BE49-F238E27FC236}">
                <a16:creationId xmlns:a16="http://schemas.microsoft.com/office/drawing/2014/main" id="{44D646A5-FF4E-9CA6-DF5A-B23F45A49C21}"/>
              </a:ext>
            </a:extLst>
          </p:cNvPr>
          <p:cNvCxnSpPr>
            <a:cxnSpLocks/>
            <a:endCxn id="41" idx="3"/>
          </p:cNvCxnSpPr>
          <p:nvPr/>
        </p:nvCxnSpPr>
        <p:spPr>
          <a:xfrm rot="16200000" flipH="1">
            <a:off x="1426197" y="5206478"/>
            <a:ext cx="1681532" cy="109192"/>
          </a:xfrm>
          <a:prstGeom prst="bentConnector3">
            <a:avLst>
              <a:gd name="adj1" fmla="val 91068"/>
            </a:avLst>
          </a:prstGeom>
          <a:ln w="127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6" name="Connector: Elbow 95">
            <a:extLst>
              <a:ext uri="{FF2B5EF4-FFF2-40B4-BE49-F238E27FC236}">
                <a16:creationId xmlns:a16="http://schemas.microsoft.com/office/drawing/2014/main" id="{E6C131D5-6A40-B07A-E17E-CE792B1405A9}"/>
              </a:ext>
            </a:extLst>
          </p:cNvPr>
          <p:cNvCxnSpPr>
            <a:cxnSpLocks/>
            <a:endCxn id="42" idx="3"/>
          </p:cNvCxnSpPr>
          <p:nvPr/>
        </p:nvCxnSpPr>
        <p:spPr>
          <a:xfrm rot="5400000">
            <a:off x="402406" y="5172811"/>
            <a:ext cx="1646656" cy="216440"/>
          </a:xfrm>
          <a:prstGeom prst="bentConnector3">
            <a:avLst>
              <a:gd name="adj1" fmla="val 91069"/>
            </a:avLst>
          </a:prstGeom>
          <a:ln w="127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12" name="TextBox 111">
            <a:extLst>
              <a:ext uri="{FF2B5EF4-FFF2-40B4-BE49-F238E27FC236}">
                <a16:creationId xmlns:a16="http://schemas.microsoft.com/office/drawing/2014/main" id="{07414273-71A3-D13A-3254-3CCB8A3F9A50}"/>
              </a:ext>
            </a:extLst>
          </p:cNvPr>
          <p:cNvSpPr txBox="1"/>
          <p:nvPr/>
        </p:nvSpPr>
        <p:spPr>
          <a:xfrm>
            <a:off x="504488" y="2237368"/>
            <a:ext cx="492086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200" dirty="0"/>
              <a:t>B) Sampling sites and local trophic networks</a:t>
            </a:r>
            <a:endParaRPr lang="en-GB" sz="1200" dirty="0"/>
          </a:p>
          <a:p>
            <a:endParaRPr lang="en-GB" dirty="0"/>
          </a:p>
        </p:txBody>
      </p: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93B6528F-CEC5-37CB-C063-1B7658D62236}"/>
              </a:ext>
            </a:extLst>
          </p:cNvPr>
          <p:cNvGrpSpPr/>
          <p:nvPr/>
        </p:nvGrpSpPr>
        <p:grpSpPr>
          <a:xfrm>
            <a:off x="6766652" y="131246"/>
            <a:ext cx="4920860" cy="3098342"/>
            <a:chOff x="6766652" y="131246"/>
            <a:chExt cx="4920860" cy="3098342"/>
          </a:xfrm>
        </p:grpSpPr>
        <p:pic>
          <p:nvPicPr>
            <p:cNvPr id="97" name="Picture 96" descr="A graph showing different species diversity&#10;&#10;AI-generated content may be incorrect.">
              <a:extLst>
                <a:ext uri="{FF2B5EF4-FFF2-40B4-BE49-F238E27FC236}">
                  <a16:creationId xmlns:a16="http://schemas.microsoft.com/office/drawing/2014/main" id="{E1FFB4DD-6296-8736-726F-B6C875D2831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rcRect t="6873"/>
            <a:stretch/>
          </p:blipFill>
          <p:spPr>
            <a:xfrm>
              <a:off x="6792459" y="339217"/>
              <a:ext cx="3286156" cy="2890371"/>
            </a:xfrm>
            <a:prstGeom prst="rect">
              <a:avLst/>
            </a:prstGeom>
          </p:spPr>
        </p:pic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81ACAC42-4E0A-136E-3E73-4B3BFD44ED27}"/>
                </a:ext>
              </a:extLst>
            </p:cNvPr>
            <p:cNvSpPr txBox="1"/>
            <p:nvPr/>
          </p:nvSpPr>
          <p:spPr>
            <a:xfrm>
              <a:off x="6766652" y="131246"/>
              <a:ext cx="4920860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cs-CZ" sz="1200" dirty="0"/>
                <a:t>C) Species beta diversity</a:t>
              </a:r>
              <a:endParaRPr lang="en-GB" sz="1200" dirty="0"/>
            </a:p>
            <a:p>
              <a:endParaRPr lang="en-GB" dirty="0"/>
            </a:p>
          </p:txBody>
        </p:sp>
      </p:grpSp>
      <p:sp>
        <p:nvSpPr>
          <p:cNvPr id="115" name="TextBox 114">
            <a:extLst>
              <a:ext uri="{FF2B5EF4-FFF2-40B4-BE49-F238E27FC236}">
                <a16:creationId xmlns:a16="http://schemas.microsoft.com/office/drawing/2014/main" id="{0F9BFE1F-8A15-D209-355D-C6DB2D3A423C}"/>
              </a:ext>
            </a:extLst>
          </p:cNvPr>
          <p:cNvSpPr txBox="1"/>
          <p:nvPr/>
        </p:nvSpPr>
        <p:spPr>
          <a:xfrm>
            <a:off x="6766652" y="3402670"/>
            <a:ext cx="492086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200" dirty="0"/>
              <a:t>D) Beta diversity of interactions</a:t>
            </a:r>
            <a:endParaRPr lang="en-GB" sz="1200" dirty="0"/>
          </a:p>
          <a:p>
            <a:endParaRPr lang="en-GB" dirty="0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3927B77-3D96-D933-085A-564BCA8458EA}"/>
              </a:ext>
            </a:extLst>
          </p:cNvPr>
          <p:cNvCxnSpPr>
            <a:cxnSpLocks/>
          </p:cNvCxnSpPr>
          <p:nvPr/>
        </p:nvCxnSpPr>
        <p:spPr>
          <a:xfrm>
            <a:off x="4014216" y="785589"/>
            <a:ext cx="1964024" cy="12292"/>
          </a:xfrm>
          <a:prstGeom prst="line">
            <a:avLst/>
          </a:prstGeom>
          <a:ln w="127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B3B6CC2-ABDE-D2B1-F161-67F612D52D44}"/>
              </a:ext>
            </a:extLst>
          </p:cNvPr>
          <p:cNvCxnSpPr>
            <a:cxnSpLocks/>
          </p:cNvCxnSpPr>
          <p:nvPr/>
        </p:nvCxnSpPr>
        <p:spPr>
          <a:xfrm>
            <a:off x="3786571" y="1819231"/>
            <a:ext cx="1902322" cy="25786"/>
          </a:xfrm>
          <a:prstGeom prst="line">
            <a:avLst/>
          </a:prstGeom>
          <a:ln w="127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3B182FCD-AC6C-23B6-214C-D9BE8371F1D6}"/>
              </a:ext>
            </a:extLst>
          </p:cNvPr>
          <p:cNvCxnSpPr>
            <a:cxnSpLocks/>
          </p:cNvCxnSpPr>
          <p:nvPr/>
        </p:nvCxnSpPr>
        <p:spPr>
          <a:xfrm flipV="1">
            <a:off x="5978240" y="801170"/>
            <a:ext cx="0" cy="5300670"/>
          </a:xfrm>
          <a:prstGeom prst="line">
            <a:avLst/>
          </a:prstGeom>
          <a:ln w="127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B0DBBA3C-3EF3-FCB7-85AA-215BCC53960B}"/>
              </a:ext>
            </a:extLst>
          </p:cNvPr>
          <p:cNvCxnSpPr>
            <a:cxnSpLocks/>
          </p:cNvCxnSpPr>
          <p:nvPr/>
        </p:nvCxnSpPr>
        <p:spPr>
          <a:xfrm>
            <a:off x="5688893" y="6249850"/>
            <a:ext cx="2451987" cy="0"/>
          </a:xfrm>
          <a:prstGeom prst="line">
            <a:avLst/>
          </a:prstGeom>
          <a:ln w="127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2B771B13-4393-9D18-0213-8C8DC3BC41BF}"/>
              </a:ext>
            </a:extLst>
          </p:cNvPr>
          <p:cNvCxnSpPr>
            <a:cxnSpLocks/>
          </p:cNvCxnSpPr>
          <p:nvPr/>
        </p:nvCxnSpPr>
        <p:spPr>
          <a:xfrm>
            <a:off x="5978240" y="6095486"/>
            <a:ext cx="3364035" cy="6354"/>
          </a:xfrm>
          <a:prstGeom prst="line">
            <a:avLst/>
          </a:prstGeom>
          <a:ln w="127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ED7E73AD-7035-A36F-6664-6D8676AA7AA4}"/>
              </a:ext>
            </a:extLst>
          </p:cNvPr>
          <p:cNvCxnSpPr>
            <a:cxnSpLocks/>
          </p:cNvCxnSpPr>
          <p:nvPr/>
        </p:nvCxnSpPr>
        <p:spPr>
          <a:xfrm flipV="1">
            <a:off x="5661792" y="1845017"/>
            <a:ext cx="27101" cy="4404833"/>
          </a:xfrm>
          <a:prstGeom prst="line">
            <a:avLst/>
          </a:prstGeom>
          <a:ln w="127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59" name="Picture 58" descr="A green insect with wings&#10;&#10;AI-generated content may be incorrect.">
            <a:extLst>
              <a:ext uri="{FF2B5EF4-FFF2-40B4-BE49-F238E27FC236}">
                <a16:creationId xmlns:a16="http://schemas.microsoft.com/office/drawing/2014/main" id="{09A7C4AC-7986-7A30-F474-E09DBB8D79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24424" y="1992774"/>
            <a:ext cx="850899" cy="680975"/>
          </a:xfrm>
          <a:prstGeom prst="rect">
            <a:avLst/>
          </a:prstGeom>
        </p:spPr>
      </p:pic>
      <p:pic>
        <p:nvPicPr>
          <p:cNvPr id="60" name="Picture 59" descr="A brown roof with white lines&#10;&#10;AI-generated content may be incorrect.">
            <a:extLst>
              <a:ext uri="{FF2B5EF4-FFF2-40B4-BE49-F238E27FC236}">
                <a16:creationId xmlns:a16="http://schemas.microsoft.com/office/drawing/2014/main" id="{8480486B-AA8C-396A-E752-D379C6CB95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3363" y="2262485"/>
            <a:ext cx="672145" cy="325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760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Picture 84" descr="A brown roof with white lines&#10;&#10;AI-generated content may be incorrect.">
            <a:extLst>
              <a:ext uri="{FF2B5EF4-FFF2-40B4-BE49-F238E27FC236}">
                <a16:creationId xmlns:a16="http://schemas.microsoft.com/office/drawing/2014/main" id="{F05DD3F0-E35C-DCB8-0667-DBE88A5DDB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0734" y="4300288"/>
            <a:ext cx="2463007" cy="1109912"/>
          </a:xfrm>
          <a:prstGeom prst="rect">
            <a:avLst/>
          </a:prstGeom>
        </p:spPr>
      </p:pic>
      <p:pic>
        <p:nvPicPr>
          <p:cNvPr id="87" name="Picture 86" descr="A cartoon of a caterpillar eating a leaf&#10;&#10;AI-generated content may be incorrect.">
            <a:extLst>
              <a:ext uri="{FF2B5EF4-FFF2-40B4-BE49-F238E27FC236}">
                <a16:creationId xmlns:a16="http://schemas.microsoft.com/office/drawing/2014/main" id="{7D3CEF9C-41E7-AAFC-E66D-F716DE9722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3088" y="2172752"/>
            <a:ext cx="2400653" cy="1533924"/>
          </a:xfrm>
          <a:prstGeom prst="rect">
            <a:avLst/>
          </a:prstGeom>
        </p:spPr>
      </p:pic>
      <p:pic>
        <p:nvPicPr>
          <p:cNvPr id="89" name="Picture 88" descr="A colorful caterpillar on a leaf&#10;&#10;AI-generated content may be incorrect.">
            <a:extLst>
              <a:ext uri="{FF2B5EF4-FFF2-40B4-BE49-F238E27FC236}">
                <a16:creationId xmlns:a16="http://schemas.microsoft.com/office/drawing/2014/main" id="{7231E5D5-044F-1462-3239-E06054F976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1818" y="304502"/>
            <a:ext cx="2400653" cy="1533924"/>
          </a:xfrm>
          <a:prstGeom prst="rect">
            <a:avLst/>
          </a:prstGeom>
        </p:spPr>
      </p:pic>
      <p:pic>
        <p:nvPicPr>
          <p:cNvPr id="91" name="Picture 90" descr="A green leaf with a black background&#10;&#10;AI-generated content may be incorrect.">
            <a:extLst>
              <a:ext uri="{FF2B5EF4-FFF2-40B4-BE49-F238E27FC236}">
                <a16:creationId xmlns:a16="http://schemas.microsoft.com/office/drawing/2014/main" id="{296847D5-5AAC-0DA2-2BA6-49DE524FA1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9934641">
            <a:off x="678858" y="313478"/>
            <a:ext cx="1772125" cy="1723739"/>
          </a:xfrm>
          <a:prstGeom prst="rect">
            <a:avLst/>
          </a:prstGeom>
        </p:spPr>
      </p:pic>
      <p:pic>
        <p:nvPicPr>
          <p:cNvPr id="93" name="Picture 92" descr="A green insect with wings&#10;&#10;AI-generated content may be incorrect.">
            <a:extLst>
              <a:ext uri="{FF2B5EF4-FFF2-40B4-BE49-F238E27FC236}">
                <a16:creationId xmlns:a16="http://schemas.microsoft.com/office/drawing/2014/main" id="{E6C0849B-9235-5C81-E32D-96E99DEC57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08261" y="2172752"/>
            <a:ext cx="2438065" cy="1814519"/>
          </a:xfrm>
          <a:prstGeom prst="rect">
            <a:avLst/>
          </a:prstGeom>
        </p:spPr>
      </p:pic>
      <p:pic>
        <p:nvPicPr>
          <p:cNvPr id="95" name="Picture 94" descr="A purple insect with wings&#10;&#10;AI-generated content may be incorrect.">
            <a:extLst>
              <a:ext uri="{FF2B5EF4-FFF2-40B4-BE49-F238E27FC236}">
                <a16:creationId xmlns:a16="http://schemas.microsoft.com/office/drawing/2014/main" id="{507726BE-AD1F-48B5-B948-129F8AAE12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33878" y="164204"/>
            <a:ext cx="2438065" cy="1814519"/>
          </a:xfrm>
          <a:prstGeom prst="rect">
            <a:avLst/>
          </a:prstGeom>
        </p:spPr>
      </p:pic>
      <p:pic>
        <p:nvPicPr>
          <p:cNvPr id="97" name="Picture 96" descr="A purple leaf with white lines&#10;&#10;AI-generated content may be incorrect.">
            <a:extLst>
              <a:ext uri="{FF2B5EF4-FFF2-40B4-BE49-F238E27FC236}">
                <a16:creationId xmlns:a16="http://schemas.microsoft.com/office/drawing/2014/main" id="{9EADCCC4-3ADC-E30E-CFD6-3E24DED51D7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9953271">
            <a:off x="851539" y="1862278"/>
            <a:ext cx="1784194" cy="1735478"/>
          </a:xfrm>
          <a:prstGeom prst="rect">
            <a:avLst/>
          </a:prstGeom>
        </p:spPr>
      </p:pic>
      <p:pic>
        <p:nvPicPr>
          <p:cNvPr id="99" name="Picture 98" descr="A bug on a branch&#10;&#10;AI-generated content may be incorrect.">
            <a:extLst>
              <a:ext uri="{FF2B5EF4-FFF2-40B4-BE49-F238E27FC236}">
                <a16:creationId xmlns:a16="http://schemas.microsoft.com/office/drawing/2014/main" id="{5532257A-FB26-F600-E625-CC2B521BF55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70108" y="3706676"/>
            <a:ext cx="2841092" cy="2941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6591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DA815-EA88-BA13-3104-A27768E5C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16E025-6179-D96C-911B-1CCD79388F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41775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AC34EB-9BA2-3E3F-8516-87F67281E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D15BA0-69AF-0F31-DF5C-B5B74D5E46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61709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AE0F40-1CCC-D312-3E4E-E5B0BFF3B1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28B63DA7-42A8-7FF6-4262-0E77D7E7682C}"/>
              </a:ext>
            </a:extLst>
          </p:cNvPr>
          <p:cNvCxnSpPr>
            <a:cxnSpLocks/>
          </p:cNvCxnSpPr>
          <p:nvPr/>
        </p:nvCxnSpPr>
        <p:spPr>
          <a:xfrm flipV="1">
            <a:off x="3545479" y="3970020"/>
            <a:ext cx="292231" cy="450289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3F333B38-08D4-54DC-139E-5F9BC4A148F2}"/>
              </a:ext>
            </a:extLst>
          </p:cNvPr>
          <p:cNvCxnSpPr>
            <a:cxnSpLocks/>
            <a:endCxn id="45" idx="1"/>
          </p:cNvCxnSpPr>
          <p:nvPr/>
        </p:nvCxnSpPr>
        <p:spPr>
          <a:xfrm flipV="1">
            <a:off x="4669031" y="3083668"/>
            <a:ext cx="83313" cy="14592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88" name="Group 87">
            <a:extLst>
              <a:ext uri="{FF2B5EF4-FFF2-40B4-BE49-F238E27FC236}">
                <a16:creationId xmlns:a16="http://schemas.microsoft.com/office/drawing/2014/main" id="{FEBC53B9-9479-80B3-4F96-A3020B2492BA}"/>
              </a:ext>
            </a:extLst>
          </p:cNvPr>
          <p:cNvGrpSpPr/>
          <p:nvPr/>
        </p:nvGrpSpPr>
        <p:grpSpPr>
          <a:xfrm>
            <a:off x="578263" y="74979"/>
            <a:ext cx="4713332" cy="2283219"/>
            <a:chOff x="578564" y="-101581"/>
            <a:chExt cx="5460261" cy="2459779"/>
          </a:xfrm>
        </p:grpSpPr>
        <p:pic>
          <p:nvPicPr>
            <p:cNvPr id="4" name="Picture 3" descr="A yellow and purple smoke&#10;&#10;AI-generated content may be incorrect.">
              <a:extLst>
                <a:ext uri="{FF2B5EF4-FFF2-40B4-BE49-F238E27FC236}">
                  <a16:creationId xmlns:a16="http://schemas.microsoft.com/office/drawing/2014/main" id="{6ECEC812-370E-70A7-7C05-BCAD5B6B80E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38607" r="38787"/>
            <a:stretch/>
          </p:blipFill>
          <p:spPr>
            <a:xfrm rot="16200000">
              <a:off x="1972500" y="-1079927"/>
              <a:ext cx="2059560" cy="4816689"/>
            </a:xfrm>
            <a:prstGeom prst="rect">
              <a:avLst/>
            </a:prstGeom>
          </p:spPr>
        </p:pic>
        <p:pic>
          <p:nvPicPr>
            <p:cNvPr id="5" name="Picture 4" descr="A brown roof with white lines&#10;&#10;AI-generated content may be incorrect.">
              <a:extLst>
                <a:ext uri="{FF2B5EF4-FFF2-40B4-BE49-F238E27FC236}">
                  <a16:creationId xmlns:a16="http://schemas.microsoft.com/office/drawing/2014/main" id="{B83E3B04-1126-3651-6D72-ED4CBE471F3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74675" y="1195422"/>
              <a:ext cx="590255" cy="265989"/>
            </a:xfrm>
            <a:prstGeom prst="rect">
              <a:avLst/>
            </a:prstGeom>
          </p:spPr>
        </p:pic>
        <p:pic>
          <p:nvPicPr>
            <p:cNvPr id="2" name="Picture 1" descr="A green insect with wings&#10;&#10;AI-generated content may be incorrect.">
              <a:extLst>
                <a:ext uri="{FF2B5EF4-FFF2-40B4-BE49-F238E27FC236}">
                  <a16:creationId xmlns:a16="http://schemas.microsoft.com/office/drawing/2014/main" id="{8AB3643E-3EA4-6EC0-BCB4-8453BC25585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91594" y="20574"/>
              <a:ext cx="747231" cy="556124"/>
            </a:xfrm>
            <a:prstGeom prst="rect">
              <a:avLst/>
            </a:prstGeom>
          </p:spPr>
        </p:pic>
        <p:pic>
          <p:nvPicPr>
            <p:cNvPr id="3" name="Picture 2" descr="A purple leaf with white lines&#10;&#10;AI-generated content may be incorrect.">
              <a:extLst>
                <a:ext uri="{FF2B5EF4-FFF2-40B4-BE49-F238E27FC236}">
                  <a16:creationId xmlns:a16="http://schemas.microsoft.com/office/drawing/2014/main" id="{904B3C30-75F4-BE03-7213-890A1623170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9953271">
              <a:off x="5489240" y="1968469"/>
              <a:ext cx="374925" cy="364689"/>
            </a:xfrm>
            <a:prstGeom prst="rect">
              <a:avLst/>
            </a:prstGeom>
          </p:spPr>
        </p:pic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215E7D66-D70F-37BA-1F5C-C75EC1C00399}"/>
                </a:ext>
              </a:extLst>
            </p:cNvPr>
            <p:cNvSpPr txBox="1"/>
            <p:nvPr/>
          </p:nvSpPr>
          <p:spPr>
            <a:xfrm>
              <a:off x="578564" y="-101581"/>
              <a:ext cx="2429202" cy="6963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cs-CZ" dirty="0"/>
                <a:t>A) Metaweb</a:t>
              </a:r>
              <a:endParaRPr lang="en-GB" dirty="0"/>
            </a:p>
            <a:p>
              <a:endParaRPr lang="en-GB" dirty="0"/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A997A091-791F-41D3-DF99-AAE661A0E662}"/>
              </a:ext>
            </a:extLst>
          </p:cNvPr>
          <p:cNvGrpSpPr/>
          <p:nvPr/>
        </p:nvGrpSpPr>
        <p:grpSpPr>
          <a:xfrm>
            <a:off x="578264" y="2140644"/>
            <a:ext cx="4763008" cy="4470966"/>
            <a:chOff x="295412" y="1905716"/>
            <a:chExt cx="4763008" cy="4470966"/>
          </a:xfrm>
        </p:grpSpPr>
        <p:pic>
          <p:nvPicPr>
            <p:cNvPr id="20" name="Picture 19" descr="A map of the land&#10;&#10;Description automatically generated">
              <a:extLst>
                <a:ext uri="{FF2B5EF4-FFF2-40B4-BE49-F238E27FC236}">
                  <a16:creationId xmlns:a16="http://schemas.microsoft.com/office/drawing/2014/main" id="{92BBCC23-57F7-89E5-92F8-508E82A528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37" r="6530" b="1581"/>
            <a:stretch/>
          </p:blipFill>
          <p:spPr bwMode="auto">
            <a:xfrm>
              <a:off x="493239" y="2926678"/>
              <a:ext cx="4565181" cy="2890371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2F8D9F5F-D0CD-44F5-8422-CDE1C4739CB8}"/>
                </a:ext>
              </a:extLst>
            </p:cNvPr>
            <p:cNvCxnSpPr>
              <a:cxnSpLocks/>
              <a:stCxn id="47" idx="1"/>
            </p:cNvCxnSpPr>
            <p:nvPr/>
          </p:nvCxnSpPr>
          <p:spPr>
            <a:xfrm>
              <a:off x="2038707" y="2848739"/>
              <a:ext cx="407313" cy="580261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AC8F5090-B8CB-766E-14CE-3B324D6303ED}"/>
                </a:ext>
              </a:extLst>
            </p:cNvPr>
            <p:cNvCxnSpPr>
              <a:cxnSpLocks/>
              <a:endCxn id="46" idx="1"/>
            </p:cNvCxnSpPr>
            <p:nvPr/>
          </p:nvCxnSpPr>
          <p:spPr>
            <a:xfrm flipV="1">
              <a:off x="2858133" y="2848739"/>
              <a:ext cx="400546" cy="871461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16D78B55-7279-A58E-61D6-788362C0E960}"/>
                </a:ext>
              </a:extLst>
            </p:cNvPr>
            <p:cNvCxnSpPr>
              <a:cxnSpLocks/>
              <a:stCxn id="33" idx="3"/>
            </p:cNvCxnSpPr>
            <p:nvPr/>
          </p:nvCxnSpPr>
          <p:spPr>
            <a:xfrm flipH="1" flipV="1">
              <a:off x="3920167" y="4610100"/>
              <a:ext cx="549325" cy="1256813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ABEE9C64-99A9-439A-C089-CC533795DE9E}"/>
                </a:ext>
              </a:extLst>
            </p:cNvPr>
            <p:cNvCxnSpPr>
              <a:cxnSpLocks/>
              <a:stCxn id="41" idx="3"/>
            </p:cNvCxnSpPr>
            <p:nvPr/>
          </p:nvCxnSpPr>
          <p:spPr>
            <a:xfrm flipH="1" flipV="1">
              <a:off x="1943904" y="4195164"/>
              <a:ext cx="94803" cy="1671748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29A63A10-AFBB-25E5-FF61-EA22F0792785}"/>
                </a:ext>
              </a:extLst>
            </p:cNvPr>
            <p:cNvCxnSpPr>
              <a:cxnSpLocks/>
              <a:stCxn id="40" idx="3"/>
            </p:cNvCxnSpPr>
            <p:nvPr/>
          </p:nvCxnSpPr>
          <p:spPr>
            <a:xfrm flipH="1" flipV="1">
              <a:off x="2781725" y="4195164"/>
              <a:ext cx="476954" cy="1671748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1000237C-8117-3B04-FE99-62BEA3F4B210}"/>
                </a:ext>
              </a:extLst>
            </p:cNvPr>
            <p:cNvCxnSpPr>
              <a:cxnSpLocks/>
              <a:stCxn id="42" idx="3"/>
            </p:cNvCxnSpPr>
            <p:nvPr/>
          </p:nvCxnSpPr>
          <p:spPr>
            <a:xfrm flipV="1">
              <a:off x="834662" y="4225067"/>
              <a:ext cx="171231" cy="1644364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5483147D-06D2-8C36-2CCC-69F6FB5EC7C3}"/>
                </a:ext>
              </a:extLst>
            </p:cNvPr>
            <p:cNvCxnSpPr>
              <a:cxnSpLocks/>
              <a:stCxn id="48" idx="1"/>
            </p:cNvCxnSpPr>
            <p:nvPr/>
          </p:nvCxnSpPr>
          <p:spPr>
            <a:xfrm>
              <a:off x="834662" y="2851258"/>
              <a:ext cx="539250" cy="526867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pic>
          <p:nvPicPr>
            <p:cNvPr id="33" name="Picture 32" descr="A purple and yellow lines&#10;&#10;AI-generated content may be incorrect.">
              <a:extLst>
                <a:ext uri="{FF2B5EF4-FFF2-40B4-BE49-F238E27FC236}">
                  <a16:creationId xmlns:a16="http://schemas.microsoft.com/office/drawing/2014/main" id="{646E624B-1170-046E-48EC-6E074FB6C61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5446" r="17169"/>
            <a:stretch/>
          </p:blipFill>
          <p:spPr>
            <a:xfrm rot="16200000">
              <a:off x="4215866" y="5581288"/>
              <a:ext cx="507251" cy="1078501"/>
            </a:xfrm>
            <a:prstGeom prst="rect">
              <a:avLst/>
            </a:prstGeom>
            <a:ln w="28575" cap="sq">
              <a:solidFill>
                <a:srgbClr val="000000"/>
              </a:solidFill>
              <a:prstDash val="solid"/>
              <a:miter lim="800000"/>
            </a:ln>
            <a:effectLst/>
          </p:spPr>
        </p:pic>
        <p:pic>
          <p:nvPicPr>
            <p:cNvPr id="40" name="Picture 39" descr="A purple and yellow lines&#10;&#10;AI-generated content may be incorrect.">
              <a:extLst>
                <a:ext uri="{FF2B5EF4-FFF2-40B4-BE49-F238E27FC236}">
                  <a16:creationId xmlns:a16="http://schemas.microsoft.com/office/drawing/2014/main" id="{0CD8A652-1CF3-E863-61FE-74A453B306C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5446" r="17169"/>
            <a:stretch/>
          </p:blipFill>
          <p:spPr>
            <a:xfrm rot="16200000">
              <a:off x="3005053" y="5581287"/>
              <a:ext cx="507251" cy="1078501"/>
            </a:xfrm>
            <a:prstGeom prst="rect">
              <a:avLst/>
            </a:prstGeom>
            <a:ln w="28575" cap="sq">
              <a:solidFill>
                <a:srgbClr val="000000"/>
              </a:solidFill>
              <a:prstDash val="solid"/>
              <a:miter lim="800000"/>
            </a:ln>
            <a:effectLst/>
          </p:spPr>
        </p:pic>
        <p:pic>
          <p:nvPicPr>
            <p:cNvPr id="41" name="Picture 40" descr="A purple and yellow lines&#10;&#10;AI-generated content may be incorrect.">
              <a:extLst>
                <a:ext uri="{FF2B5EF4-FFF2-40B4-BE49-F238E27FC236}">
                  <a16:creationId xmlns:a16="http://schemas.microsoft.com/office/drawing/2014/main" id="{8B9AFA12-51C3-7EF0-E488-33470B60828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5446" r="17169"/>
            <a:stretch/>
          </p:blipFill>
          <p:spPr>
            <a:xfrm rot="16200000">
              <a:off x="1785081" y="5581287"/>
              <a:ext cx="507251" cy="1078501"/>
            </a:xfrm>
            <a:prstGeom prst="rect">
              <a:avLst/>
            </a:prstGeom>
            <a:ln w="28575" cap="sq">
              <a:solidFill>
                <a:srgbClr val="000000"/>
              </a:solidFill>
              <a:prstDash val="solid"/>
              <a:miter lim="800000"/>
            </a:ln>
            <a:effectLst/>
          </p:spPr>
        </p:pic>
        <p:pic>
          <p:nvPicPr>
            <p:cNvPr id="42" name="Picture 41" descr="A purple and yellow lines&#10;&#10;AI-generated content may be incorrect.">
              <a:extLst>
                <a:ext uri="{FF2B5EF4-FFF2-40B4-BE49-F238E27FC236}">
                  <a16:creationId xmlns:a16="http://schemas.microsoft.com/office/drawing/2014/main" id="{794E12C2-1219-B4D5-DF1A-169EBF64963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5446" r="17169"/>
            <a:stretch/>
          </p:blipFill>
          <p:spPr>
            <a:xfrm rot="5400000" flipH="1">
              <a:off x="581037" y="5583806"/>
              <a:ext cx="507251" cy="1078501"/>
            </a:xfrm>
            <a:prstGeom prst="rect">
              <a:avLst/>
            </a:prstGeom>
            <a:ln w="28575" cap="sq">
              <a:solidFill>
                <a:srgbClr val="000000"/>
              </a:solidFill>
              <a:prstDash val="solid"/>
              <a:miter lim="800000"/>
            </a:ln>
            <a:effectLst/>
          </p:spPr>
        </p:pic>
        <p:pic>
          <p:nvPicPr>
            <p:cNvPr id="45" name="Picture 44" descr="A purple and yellow lines&#10;&#10;AI-generated content may be incorrect.">
              <a:extLst>
                <a:ext uri="{FF2B5EF4-FFF2-40B4-BE49-F238E27FC236}">
                  <a16:creationId xmlns:a16="http://schemas.microsoft.com/office/drawing/2014/main" id="{66155919-4DF1-91DA-58AF-1C9117C36BD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5446" r="17169"/>
            <a:stretch/>
          </p:blipFill>
          <p:spPr>
            <a:xfrm rot="16200000">
              <a:off x="4215866" y="2055864"/>
              <a:ext cx="507251" cy="1078501"/>
            </a:xfrm>
            <a:prstGeom prst="rect">
              <a:avLst/>
            </a:prstGeom>
            <a:ln w="28575" cap="sq">
              <a:solidFill>
                <a:srgbClr val="000000"/>
              </a:solidFill>
              <a:prstDash val="solid"/>
              <a:miter lim="800000"/>
            </a:ln>
            <a:effectLst/>
          </p:spPr>
        </p:pic>
        <p:pic>
          <p:nvPicPr>
            <p:cNvPr id="46" name="Picture 45" descr="A purple and yellow lines&#10;&#10;AI-generated content may be incorrect.">
              <a:extLst>
                <a:ext uri="{FF2B5EF4-FFF2-40B4-BE49-F238E27FC236}">
                  <a16:creationId xmlns:a16="http://schemas.microsoft.com/office/drawing/2014/main" id="{778D16D8-0FDF-A9E1-BBE4-46974B36919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5446" r="17169"/>
            <a:stretch/>
          </p:blipFill>
          <p:spPr>
            <a:xfrm rot="16200000">
              <a:off x="3005053" y="2055863"/>
              <a:ext cx="507251" cy="1078501"/>
            </a:xfrm>
            <a:prstGeom prst="rect">
              <a:avLst/>
            </a:prstGeom>
            <a:ln w="28575" cap="sq">
              <a:solidFill>
                <a:srgbClr val="000000"/>
              </a:solidFill>
              <a:prstDash val="solid"/>
              <a:miter lim="800000"/>
            </a:ln>
            <a:effectLst/>
          </p:spPr>
        </p:pic>
        <p:pic>
          <p:nvPicPr>
            <p:cNvPr id="47" name="Picture 46" descr="A purple and yellow lines&#10;&#10;AI-generated content may be incorrect.">
              <a:extLst>
                <a:ext uri="{FF2B5EF4-FFF2-40B4-BE49-F238E27FC236}">
                  <a16:creationId xmlns:a16="http://schemas.microsoft.com/office/drawing/2014/main" id="{1091FBA8-99B8-4C43-696A-C12AAC6B371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5446" r="17169"/>
            <a:stretch/>
          </p:blipFill>
          <p:spPr>
            <a:xfrm rot="16200000">
              <a:off x="1785081" y="2055863"/>
              <a:ext cx="507251" cy="1078501"/>
            </a:xfrm>
            <a:prstGeom prst="rect">
              <a:avLst/>
            </a:prstGeom>
            <a:ln w="28575" cap="sq">
              <a:solidFill>
                <a:srgbClr val="000000"/>
              </a:solidFill>
              <a:prstDash val="solid"/>
              <a:miter lim="800000"/>
            </a:ln>
            <a:effectLst/>
          </p:spPr>
        </p:pic>
        <p:pic>
          <p:nvPicPr>
            <p:cNvPr id="48" name="Picture 47" descr="A purple and yellow lines&#10;&#10;AI-generated content may be incorrect.">
              <a:extLst>
                <a:ext uri="{FF2B5EF4-FFF2-40B4-BE49-F238E27FC236}">
                  <a16:creationId xmlns:a16="http://schemas.microsoft.com/office/drawing/2014/main" id="{E94CDD0F-C360-9882-D902-032DD41091C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5446" r="17169"/>
            <a:stretch/>
          </p:blipFill>
          <p:spPr>
            <a:xfrm rot="5400000" flipH="1">
              <a:off x="581037" y="2058382"/>
              <a:ext cx="507251" cy="1078501"/>
            </a:xfrm>
            <a:prstGeom prst="rect">
              <a:avLst/>
            </a:prstGeom>
            <a:ln w="28575" cap="sq">
              <a:solidFill>
                <a:srgbClr val="000000"/>
              </a:solidFill>
              <a:prstDash val="solid"/>
              <a:miter lim="800000"/>
            </a:ln>
            <a:effectLst/>
          </p:spPr>
        </p:pic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AC67B422-9C2E-C1A6-1E6D-A7B9DA046BC1}"/>
                </a:ext>
              </a:extLst>
            </p:cNvPr>
            <p:cNvSpPr txBox="1"/>
            <p:nvPr/>
          </p:nvSpPr>
          <p:spPr>
            <a:xfrm>
              <a:off x="295412" y="1905716"/>
              <a:ext cx="6054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cs-CZ" dirty="0"/>
                <a:t>B</a:t>
              </a:r>
              <a:endParaRPr lang="en-GB" dirty="0"/>
            </a:p>
          </p:txBody>
        </p:sp>
      </p:grpSp>
      <p:sp>
        <p:nvSpPr>
          <p:cNvPr id="85" name="TextBox 84">
            <a:extLst>
              <a:ext uri="{FF2B5EF4-FFF2-40B4-BE49-F238E27FC236}">
                <a16:creationId xmlns:a16="http://schemas.microsoft.com/office/drawing/2014/main" id="{8CD342A2-3239-BFF7-30F2-7EED3C52636A}"/>
              </a:ext>
            </a:extLst>
          </p:cNvPr>
          <p:cNvSpPr txBox="1"/>
          <p:nvPr/>
        </p:nvSpPr>
        <p:spPr>
          <a:xfrm>
            <a:off x="6448793" y="85947"/>
            <a:ext cx="605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C</a:t>
            </a:r>
            <a:endParaRPr lang="en-GB" dirty="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9BDDB278-1C20-832E-2364-2F0EE08334BE}"/>
              </a:ext>
            </a:extLst>
          </p:cNvPr>
          <p:cNvSpPr txBox="1"/>
          <p:nvPr/>
        </p:nvSpPr>
        <p:spPr>
          <a:xfrm>
            <a:off x="6506890" y="3373797"/>
            <a:ext cx="605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D</a:t>
            </a:r>
            <a:endParaRPr lang="en-GB" dirty="0"/>
          </a:p>
        </p:txBody>
      </p:sp>
      <p:pic>
        <p:nvPicPr>
          <p:cNvPr id="97" name="Picture 96" descr="A graph showing different species diversity&#10;&#10;AI-generated content may be incorrect.">
            <a:extLst>
              <a:ext uri="{FF2B5EF4-FFF2-40B4-BE49-F238E27FC236}">
                <a16:creationId xmlns:a16="http://schemas.microsoft.com/office/drawing/2014/main" id="{0077622E-55DC-A76E-E792-49BFE518D13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92459" y="125911"/>
            <a:ext cx="3286156" cy="3103677"/>
          </a:xfrm>
          <a:prstGeom prst="rect">
            <a:avLst/>
          </a:prstGeom>
        </p:spPr>
      </p:pic>
      <p:grpSp>
        <p:nvGrpSpPr>
          <p:cNvPr id="102" name="Group 101">
            <a:extLst>
              <a:ext uri="{FF2B5EF4-FFF2-40B4-BE49-F238E27FC236}">
                <a16:creationId xmlns:a16="http://schemas.microsoft.com/office/drawing/2014/main" id="{C8EC66A7-185E-D266-1347-062637AF9B91}"/>
              </a:ext>
            </a:extLst>
          </p:cNvPr>
          <p:cNvGrpSpPr/>
          <p:nvPr/>
        </p:nvGrpSpPr>
        <p:grpSpPr>
          <a:xfrm>
            <a:off x="6900408" y="3426292"/>
            <a:ext cx="3286156" cy="3103677"/>
            <a:chOff x="6897956" y="3714127"/>
            <a:chExt cx="3286156" cy="3103677"/>
          </a:xfrm>
        </p:grpSpPr>
        <p:pic>
          <p:nvPicPr>
            <p:cNvPr id="99" name="Picture 98" descr="A graph showing different colored shapes&#10;&#10;AI-generated content may be incorrect.">
              <a:extLst>
                <a:ext uri="{FF2B5EF4-FFF2-40B4-BE49-F238E27FC236}">
                  <a16:creationId xmlns:a16="http://schemas.microsoft.com/office/drawing/2014/main" id="{E4C1EEAE-A304-981B-D2BA-B1ABC657EC3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897956" y="3714127"/>
              <a:ext cx="3286156" cy="3103677"/>
            </a:xfrm>
            <a:prstGeom prst="rect">
              <a:avLst/>
            </a:prstGeom>
          </p:spPr>
        </p:pic>
        <p:pic>
          <p:nvPicPr>
            <p:cNvPr id="12" name="Picture 11" descr="A colorful caterpillar on a leaf&#10;&#10;AI-generated content may be incorrect.">
              <a:extLst>
                <a:ext uri="{FF2B5EF4-FFF2-40B4-BE49-F238E27FC236}">
                  <a16:creationId xmlns:a16="http://schemas.microsoft.com/office/drawing/2014/main" id="{8A67C394-183F-24A6-377E-429FB59AECF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678914" y="5753073"/>
              <a:ext cx="846172" cy="540671"/>
            </a:xfrm>
            <a:prstGeom prst="rect">
              <a:avLst/>
            </a:prstGeom>
          </p:spPr>
        </p:pic>
        <p:pic>
          <p:nvPicPr>
            <p:cNvPr id="13" name="Picture 12" descr="A bug on a branch&#10;&#10;AI-generated content may be incorrect.">
              <a:extLst>
                <a:ext uri="{FF2B5EF4-FFF2-40B4-BE49-F238E27FC236}">
                  <a16:creationId xmlns:a16="http://schemas.microsoft.com/office/drawing/2014/main" id="{921A19CD-BE95-BE2F-C1DA-308513A5160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8972765" y="5453681"/>
              <a:ext cx="811308" cy="840063"/>
            </a:xfrm>
            <a:prstGeom prst="rect">
              <a:avLst/>
            </a:prstGeom>
          </p:spPr>
        </p:pic>
      </p:grpSp>
      <p:pic>
        <p:nvPicPr>
          <p:cNvPr id="100" name="Picture 99" descr="A brown roof with white lines&#10;&#10;AI-generated content may be incorrect.">
            <a:extLst>
              <a:ext uri="{FF2B5EF4-FFF2-40B4-BE49-F238E27FC236}">
                <a16:creationId xmlns:a16="http://schemas.microsoft.com/office/drawing/2014/main" id="{D2D3AB5D-0C22-6A51-F592-43B6F12C40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7873" y="2328573"/>
            <a:ext cx="839314" cy="378222"/>
          </a:xfrm>
          <a:prstGeom prst="rect">
            <a:avLst/>
          </a:prstGeom>
        </p:spPr>
      </p:pic>
      <p:pic>
        <p:nvPicPr>
          <p:cNvPr id="101" name="Picture 100" descr="A green insect with wings&#10;&#10;AI-generated content may be incorrect.">
            <a:extLst>
              <a:ext uri="{FF2B5EF4-FFF2-40B4-BE49-F238E27FC236}">
                <a16:creationId xmlns:a16="http://schemas.microsoft.com/office/drawing/2014/main" id="{1987DEDB-C7D5-3941-84A5-AF49D6F5BF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22618" y="2150813"/>
            <a:ext cx="839314" cy="624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2544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yellow and purple smoke&#10;&#10;AI-generated content may be incorrect.">
            <a:extLst>
              <a:ext uri="{FF2B5EF4-FFF2-40B4-BE49-F238E27FC236}">
                <a16:creationId xmlns:a16="http://schemas.microsoft.com/office/drawing/2014/main" id="{4C4EB58B-6F4A-19B0-E515-AA77827EA06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8607" r="38787"/>
          <a:stretch/>
        </p:blipFill>
        <p:spPr>
          <a:xfrm rot="16200000">
            <a:off x="3323491" y="-1447967"/>
            <a:ext cx="2059560" cy="6372227"/>
          </a:xfrm>
          <a:prstGeom prst="rect">
            <a:avLst/>
          </a:prstGeom>
        </p:spPr>
      </p:pic>
      <p:pic>
        <p:nvPicPr>
          <p:cNvPr id="5" name="Picture 4" descr="A brown roof with white lines&#10;&#10;AI-generated content may be incorrect.">
            <a:extLst>
              <a:ext uri="{FF2B5EF4-FFF2-40B4-BE49-F238E27FC236}">
                <a16:creationId xmlns:a16="http://schemas.microsoft.com/office/drawing/2014/main" id="{75CDA4BA-69A1-A2D4-5415-11E4A43551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8315" y="1450045"/>
            <a:ext cx="1278648" cy="576201"/>
          </a:xfrm>
          <a:prstGeom prst="rect">
            <a:avLst/>
          </a:prstGeom>
        </p:spPr>
      </p:pic>
      <p:pic>
        <p:nvPicPr>
          <p:cNvPr id="6" name="Picture 5" descr="A green leaf with a black background&#10;&#10;AI-generated content may be incorrect.">
            <a:extLst>
              <a:ext uri="{FF2B5EF4-FFF2-40B4-BE49-F238E27FC236}">
                <a16:creationId xmlns:a16="http://schemas.microsoft.com/office/drawing/2014/main" id="{D271B70A-FEDF-ECBA-E224-57605AC692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9934641">
            <a:off x="1340014" y="2171941"/>
            <a:ext cx="919984" cy="894865"/>
          </a:xfrm>
          <a:prstGeom prst="rect">
            <a:avLst/>
          </a:prstGeom>
        </p:spPr>
      </p:pic>
      <p:pic>
        <p:nvPicPr>
          <p:cNvPr id="7" name="Picture 6" descr="A purple insect with wings&#10;&#10;AI-generated content may be incorrect.">
            <a:extLst>
              <a:ext uri="{FF2B5EF4-FFF2-40B4-BE49-F238E27FC236}">
                <a16:creationId xmlns:a16="http://schemas.microsoft.com/office/drawing/2014/main" id="{A25040F3-4E24-AF70-5066-6B3B0AE631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7157" y="107807"/>
            <a:ext cx="1265700" cy="941992"/>
          </a:xfrm>
          <a:prstGeom prst="rect">
            <a:avLst/>
          </a:prstGeom>
        </p:spPr>
      </p:pic>
      <p:pic>
        <p:nvPicPr>
          <p:cNvPr id="13" name="Picture 12" descr="A graph showing different species diversity&#10;&#10;AI-generated content may be incorrect.">
            <a:extLst>
              <a:ext uri="{FF2B5EF4-FFF2-40B4-BE49-F238E27FC236}">
                <a16:creationId xmlns:a16="http://schemas.microsoft.com/office/drawing/2014/main" id="{C1FED1DB-13C7-F0F9-8065-FA65FB1A39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78227" y="158155"/>
            <a:ext cx="3559415" cy="3361763"/>
          </a:xfrm>
          <a:prstGeom prst="rect">
            <a:avLst/>
          </a:prstGeom>
        </p:spPr>
      </p:pic>
      <p:pic>
        <p:nvPicPr>
          <p:cNvPr id="10" name="Picture 9" descr="A brown roof with white lines&#10;&#10;AI-generated content may be incorrect.">
            <a:extLst>
              <a:ext uri="{FF2B5EF4-FFF2-40B4-BE49-F238E27FC236}">
                <a16:creationId xmlns:a16="http://schemas.microsoft.com/office/drawing/2014/main" id="{18B353F7-DDB3-B8DB-16C6-635BF97B55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0494" y="2472642"/>
            <a:ext cx="1310535" cy="590570"/>
          </a:xfrm>
          <a:prstGeom prst="rect">
            <a:avLst/>
          </a:prstGeom>
        </p:spPr>
      </p:pic>
      <p:pic>
        <p:nvPicPr>
          <p:cNvPr id="11" name="Picture 10" descr="A purple insect with wings&#10;&#10;AI-generated content may be incorrect.">
            <a:extLst>
              <a:ext uri="{FF2B5EF4-FFF2-40B4-BE49-F238E27FC236}">
                <a16:creationId xmlns:a16="http://schemas.microsoft.com/office/drawing/2014/main" id="{DDB1082C-4FBF-8C32-76C9-CBB0663C82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00895" y="2154776"/>
            <a:ext cx="1220614" cy="908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3175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Picture 83">
            <a:extLst>
              <a:ext uri="{FF2B5EF4-FFF2-40B4-BE49-F238E27FC236}">
                <a16:creationId xmlns:a16="http://schemas.microsoft.com/office/drawing/2014/main" id="{E834016B-18BD-35CE-8FF4-BAAB41035C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6399" y="3628231"/>
            <a:ext cx="3642765" cy="3226601"/>
          </a:xfrm>
          <a:prstGeom prst="rect">
            <a:avLst/>
          </a:prstGeom>
        </p:spPr>
      </p:pic>
      <p:pic>
        <p:nvPicPr>
          <p:cNvPr id="85" name="Picture 84">
            <a:extLst>
              <a:ext uri="{FF2B5EF4-FFF2-40B4-BE49-F238E27FC236}">
                <a16:creationId xmlns:a16="http://schemas.microsoft.com/office/drawing/2014/main" id="{FBAD48DB-6AE5-49DF-4CF0-721DB28881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0109" y="84702"/>
            <a:ext cx="4128806" cy="3623888"/>
          </a:xfrm>
          <a:prstGeom prst="rect">
            <a:avLst/>
          </a:prstGeom>
        </p:spPr>
      </p:pic>
      <p:pic>
        <p:nvPicPr>
          <p:cNvPr id="80" name="Picture 79" descr="A colorful lines and a white background&#10;&#10;AI-generated content may be incorrect.">
            <a:extLst>
              <a:ext uri="{FF2B5EF4-FFF2-40B4-BE49-F238E27FC236}">
                <a16:creationId xmlns:a16="http://schemas.microsoft.com/office/drawing/2014/main" id="{B75398DD-A3EA-539E-ED9B-238350DE9E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8257" y="932779"/>
            <a:ext cx="6918612" cy="24464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7F93BE7-8227-6913-B940-3E13278A3D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5758" y="3448064"/>
            <a:ext cx="5377668" cy="3226601"/>
          </a:xfrm>
          <a:prstGeom prst="rect">
            <a:avLst/>
          </a:prstGeom>
        </p:spPr>
      </p:pic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1E14A7F6-E78D-FC87-380C-0F4E4F7477E7}"/>
              </a:ext>
            </a:extLst>
          </p:cNvPr>
          <p:cNvCxnSpPr>
            <a:cxnSpLocks/>
            <a:stCxn id="34" idx="3"/>
            <a:endCxn id="45" idx="4"/>
          </p:cNvCxnSpPr>
          <p:nvPr/>
        </p:nvCxnSpPr>
        <p:spPr>
          <a:xfrm flipV="1">
            <a:off x="2210962" y="4904937"/>
            <a:ext cx="679525" cy="97402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6" name="Content Placeholder 5" descr="A green insect with wings&#10;&#10;AI-generated content may be incorrect.">
            <a:extLst>
              <a:ext uri="{FF2B5EF4-FFF2-40B4-BE49-F238E27FC236}">
                <a16:creationId xmlns:a16="http://schemas.microsoft.com/office/drawing/2014/main" id="{2F6BE15C-DA8F-96BA-C6BE-5E79C16120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6148779" y="149352"/>
            <a:ext cx="1443152" cy="1076813"/>
          </a:xfrm>
        </p:spPr>
      </p:pic>
      <p:pic>
        <p:nvPicPr>
          <p:cNvPr id="8" name="Picture 7" descr="A close up of a line&#10;&#10;AI-generated content may be incorrect.">
            <a:extLst>
              <a:ext uri="{FF2B5EF4-FFF2-40B4-BE49-F238E27FC236}">
                <a16:creationId xmlns:a16="http://schemas.microsoft.com/office/drawing/2014/main" id="{43D11574-494C-0810-C249-55E344B75171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13347" r="15174"/>
          <a:stretch/>
        </p:blipFill>
        <p:spPr>
          <a:xfrm rot="16200000">
            <a:off x="651082" y="4358159"/>
            <a:ext cx="528035" cy="1140836"/>
          </a:xfrm>
          <a:prstGeom prst="rect">
            <a:avLst/>
          </a:prstGeom>
          <a:ln w="285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2" name="Picture 11" descr="A close up of a line&#10;&#10;AI-generated content may be incorrect.">
            <a:extLst>
              <a:ext uri="{FF2B5EF4-FFF2-40B4-BE49-F238E27FC236}">
                <a16:creationId xmlns:a16="http://schemas.microsoft.com/office/drawing/2014/main" id="{6CFCA7B0-35EF-B03B-A5B6-D52F4C2F9279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13347" r="15174"/>
          <a:stretch/>
        </p:blipFill>
        <p:spPr>
          <a:xfrm rot="16200000">
            <a:off x="3113390" y="5567567"/>
            <a:ext cx="528035" cy="1140836"/>
          </a:xfrm>
          <a:prstGeom prst="rect">
            <a:avLst/>
          </a:prstGeom>
          <a:ln w="285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3" name="Picture 12" descr="A close up of a line&#10;&#10;AI-generated content may be incorrect.">
            <a:extLst>
              <a:ext uri="{FF2B5EF4-FFF2-40B4-BE49-F238E27FC236}">
                <a16:creationId xmlns:a16="http://schemas.microsoft.com/office/drawing/2014/main" id="{5FAD6A9D-EB11-5DE1-A696-2D394C62D4B9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13347" r="15174"/>
          <a:stretch/>
        </p:blipFill>
        <p:spPr>
          <a:xfrm rot="16200000">
            <a:off x="723268" y="5572565"/>
            <a:ext cx="528035" cy="1140836"/>
          </a:xfrm>
          <a:prstGeom prst="rect">
            <a:avLst/>
          </a:prstGeom>
          <a:ln w="285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5" name="Picture 14" descr="A close up of a line&#10;&#10;AI-generated content may be incorrect.">
            <a:extLst>
              <a:ext uri="{FF2B5EF4-FFF2-40B4-BE49-F238E27FC236}">
                <a16:creationId xmlns:a16="http://schemas.microsoft.com/office/drawing/2014/main" id="{7B777882-335E-6E53-F2BC-46A4A571E4F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-250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l="13347" r="15174"/>
          <a:stretch/>
        </p:blipFill>
        <p:spPr>
          <a:xfrm rot="16200000">
            <a:off x="713255" y="3713316"/>
            <a:ext cx="528035" cy="1140836"/>
          </a:xfrm>
          <a:prstGeom prst="rect">
            <a:avLst/>
          </a:prstGeom>
          <a:ln w="285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6" name="Picture 15" descr="A close up of a line&#10;&#10;AI-generated content may be incorrect.">
            <a:extLst>
              <a:ext uri="{FF2B5EF4-FFF2-40B4-BE49-F238E27FC236}">
                <a16:creationId xmlns:a16="http://schemas.microsoft.com/office/drawing/2014/main" id="{2760B79F-5B4C-26CB-027E-96B6DFB51441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13347" r="15174"/>
          <a:stretch/>
        </p:blipFill>
        <p:spPr>
          <a:xfrm rot="16200000">
            <a:off x="713254" y="3120488"/>
            <a:ext cx="528035" cy="1140836"/>
          </a:xfrm>
          <a:prstGeom prst="rect">
            <a:avLst/>
          </a:prstGeom>
          <a:ln w="285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7" name="Picture 16" descr="A close up of a line&#10;&#10;AI-generated content may be incorrect.">
            <a:extLst>
              <a:ext uri="{FF2B5EF4-FFF2-40B4-BE49-F238E27FC236}">
                <a16:creationId xmlns:a16="http://schemas.microsoft.com/office/drawing/2014/main" id="{ECA7A69B-8C79-CCA8-C8C3-42FF7CF4BBDC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13347" r="15174"/>
          <a:stretch/>
        </p:blipFill>
        <p:spPr>
          <a:xfrm rot="16200000">
            <a:off x="667963" y="4950414"/>
            <a:ext cx="528035" cy="1140836"/>
          </a:xfrm>
          <a:prstGeom prst="rect">
            <a:avLst/>
          </a:prstGeom>
          <a:ln w="285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8" name="Picture 17" descr="A close up of a line&#10;&#10;AI-generated content may be incorrect.">
            <a:extLst>
              <a:ext uri="{FF2B5EF4-FFF2-40B4-BE49-F238E27FC236}">
                <a16:creationId xmlns:a16="http://schemas.microsoft.com/office/drawing/2014/main" id="{BB0A9116-43F8-6C5B-D67F-E5CC5C68BB1E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13347" r="15174"/>
          <a:stretch/>
        </p:blipFill>
        <p:spPr>
          <a:xfrm rot="16200000">
            <a:off x="4349036" y="5635137"/>
            <a:ext cx="528035" cy="1140836"/>
          </a:xfrm>
          <a:prstGeom prst="rect">
            <a:avLst/>
          </a:prstGeom>
          <a:ln w="285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0E4B2C0-B4A9-6972-2FAB-11883D20F94A}"/>
              </a:ext>
            </a:extLst>
          </p:cNvPr>
          <p:cNvCxnSpPr>
            <a:cxnSpLocks/>
            <a:stCxn id="42" idx="1"/>
            <a:endCxn id="16" idx="1"/>
          </p:cNvCxnSpPr>
          <p:nvPr/>
        </p:nvCxnSpPr>
        <p:spPr>
          <a:xfrm flipH="1">
            <a:off x="977272" y="3694332"/>
            <a:ext cx="145934" cy="26059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A8B32F5-764D-C94C-C02F-C27AF2909C4C}"/>
              </a:ext>
            </a:extLst>
          </p:cNvPr>
          <p:cNvCxnSpPr>
            <a:cxnSpLocks/>
            <a:stCxn id="36" idx="1"/>
            <a:endCxn id="15" idx="1"/>
          </p:cNvCxnSpPr>
          <p:nvPr/>
        </p:nvCxnSpPr>
        <p:spPr>
          <a:xfrm flipH="1">
            <a:off x="977273" y="4006738"/>
            <a:ext cx="1662791" cy="54101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0A135F7-D720-6395-025F-A1A285CC695B}"/>
              </a:ext>
            </a:extLst>
          </p:cNvPr>
          <p:cNvCxnSpPr>
            <a:cxnSpLocks/>
            <a:endCxn id="8" idx="1"/>
          </p:cNvCxnSpPr>
          <p:nvPr/>
        </p:nvCxnSpPr>
        <p:spPr>
          <a:xfrm flipH="1" flipV="1">
            <a:off x="915100" y="5192595"/>
            <a:ext cx="248859" cy="19881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C399386-0A18-8A57-D393-F95CAC6461B0}"/>
              </a:ext>
            </a:extLst>
          </p:cNvPr>
          <p:cNvCxnSpPr>
            <a:cxnSpLocks/>
            <a:stCxn id="44" idx="3"/>
          </p:cNvCxnSpPr>
          <p:nvPr/>
        </p:nvCxnSpPr>
        <p:spPr>
          <a:xfrm flipH="1">
            <a:off x="1005327" y="4800236"/>
            <a:ext cx="833232" cy="32813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C210727-16B1-738D-125B-7DB6C2A97D4A}"/>
              </a:ext>
            </a:extLst>
          </p:cNvPr>
          <p:cNvCxnSpPr>
            <a:cxnSpLocks/>
            <a:stCxn id="18" idx="3"/>
            <a:endCxn id="46" idx="5"/>
          </p:cNvCxnSpPr>
          <p:nvPr/>
        </p:nvCxnSpPr>
        <p:spPr>
          <a:xfrm flipH="1" flipV="1">
            <a:off x="4228829" y="5143564"/>
            <a:ext cx="384225" cy="79797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0DECBD0-E39F-CDB8-2574-CAF55A7BE57A}"/>
              </a:ext>
            </a:extLst>
          </p:cNvPr>
          <p:cNvCxnSpPr>
            <a:cxnSpLocks/>
            <a:stCxn id="12" idx="3"/>
            <a:endCxn id="47" idx="4"/>
          </p:cNvCxnSpPr>
          <p:nvPr/>
        </p:nvCxnSpPr>
        <p:spPr>
          <a:xfrm flipV="1">
            <a:off x="3377408" y="5166236"/>
            <a:ext cx="430637" cy="70773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4" name="Picture 33" descr="A close up of a line&#10;&#10;AI-generated content may be incorrect.">
            <a:extLst>
              <a:ext uri="{FF2B5EF4-FFF2-40B4-BE49-F238E27FC236}">
                <a16:creationId xmlns:a16="http://schemas.microsoft.com/office/drawing/2014/main" id="{A35A34A2-18D1-C0BE-3F4F-7CA116BECF0D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13347" r="15174"/>
          <a:stretch/>
        </p:blipFill>
        <p:spPr>
          <a:xfrm rot="16200000">
            <a:off x="1946944" y="5572564"/>
            <a:ext cx="528035" cy="1140836"/>
          </a:xfrm>
          <a:prstGeom prst="rect">
            <a:avLst/>
          </a:prstGeom>
          <a:ln w="285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35" name="Oval 34">
            <a:extLst>
              <a:ext uri="{FF2B5EF4-FFF2-40B4-BE49-F238E27FC236}">
                <a16:creationId xmlns:a16="http://schemas.microsoft.com/office/drawing/2014/main" id="{90822E3D-9834-56E1-1633-D7A3B747201A}"/>
              </a:ext>
            </a:extLst>
          </p:cNvPr>
          <p:cNvSpPr/>
          <p:nvPr/>
        </p:nvSpPr>
        <p:spPr>
          <a:xfrm>
            <a:off x="2951305" y="4141458"/>
            <a:ext cx="160139" cy="154482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23186EC2-7C9C-4DAD-A286-21D19137B38D}"/>
              </a:ext>
            </a:extLst>
          </p:cNvPr>
          <p:cNvSpPr/>
          <p:nvPr/>
        </p:nvSpPr>
        <p:spPr>
          <a:xfrm>
            <a:off x="2616612" y="3984115"/>
            <a:ext cx="160139" cy="154482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5BCDBED7-8789-4DD0-5524-0EA043A48FE9}"/>
              </a:ext>
            </a:extLst>
          </p:cNvPr>
          <p:cNvSpPr/>
          <p:nvPr/>
        </p:nvSpPr>
        <p:spPr>
          <a:xfrm>
            <a:off x="1099754" y="3671709"/>
            <a:ext cx="160139" cy="154482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32CF97FB-7ECC-57AA-8DA8-82FD2538EF0D}"/>
              </a:ext>
            </a:extLst>
          </p:cNvPr>
          <p:cNvSpPr/>
          <p:nvPr/>
        </p:nvSpPr>
        <p:spPr>
          <a:xfrm>
            <a:off x="758130" y="4627423"/>
            <a:ext cx="160139" cy="154482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925533DC-30BD-FBD5-38CF-92F29B662AF6}"/>
              </a:ext>
            </a:extLst>
          </p:cNvPr>
          <p:cNvSpPr/>
          <p:nvPr/>
        </p:nvSpPr>
        <p:spPr>
          <a:xfrm>
            <a:off x="1815107" y="4668377"/>
            <a:ext cx="160139" cy="154482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8B995DA9-1655-54C0-3B1D-93303E80FF4C}"/>
              </a:ext>
            </a:extLst>
          </p:cNvPr>
          <p:cNvSpPr/>
          <p:nvPr/>
        </p:nvSpPr>
        <p:spPr>
          <a:xfrm>
            <a:off x="2810417" y="4750455"/>
            <a:ext cx="160139" cy="154482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B3975243-4C5C-49DE-F718-CB790649A933}"/>
              </a:ext>
            </a:extLst>
          </p:cNvPr>
          <p:cNvSpPr/>
          <p:nvPr/>
        </p:nvSpPr>
        <p:spPr>
          <a:xfrm>
            <a:off x="4092142" y="5011705"/>
            <a:ext cx="160139" cy="154482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DF1C68BA-3359-1318-029C-E6A7D66BB26A}"/>
              </a:ext>
            </a:extLst>
          </p:cNvPr>
          <p:cNvSpPr/>
          <p:nvPr/>
        </p:nvSpPr>
        <p:spPr>
          <a:xfrm>
            <a:off x="3727975" y="5011754"/>
            <a:ext cx="160139" cy="154482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4CBC0CAF-1145-FB04-9C40-BDAF4032D5A4}"/>
              </a:ext>
            </a:extLst>
          </p:cNvPr>
          <p:cNvCxnSpPr>
            <a:cxnSpLocks/>
          </p:cNvCxnSpPr>
          <p:nvPr/>
        </p:nvCxnSpPr>
        <p:spPr>
          <a:xfrm flipH="1">
            <a:off x="2129556" y="4365404"/>
            <a:ext cx="740890" cy="81003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72" name="Content Placeholder 5" descr="A green insect with wings&#10;&#10;AI-generated content may be incorrect.">
            <a:extLst>
              <a:ext uri="{FF2B5EF4-FFF2-40B4-BE49-F238E27FC236}">
                <a16:creationId xmlns:a16="http://schemas.microsoft.com/office/drawing/2014/main" id="{4EE1A760-A70C-C705-3B58-095472CD5D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38756" y="1758003"/>
            <a:ext cx="1066800" cy="795997"/>
          </a:xfrm>
          <a:prstGeom prst="rect">
            <a:avLst/>
          </a:prstGeom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AEB683F3-BAB4-8D77-F65C-FEC55C9538B3}"/>
              </a:ext>
            </a:extLst>
          </p:cNvPr>
          <p:cNvSpPr txBox="1"/>
          <p:nvPr/>
        </p:nvSpPr>
        <p:spPr>
          <a:xfrm>
            <a:off x="578630" y="229967"/>
            <a:ext cx="21186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A) </a:t>
            </a:r>
            <a:r>
              <a:rPr lang="en-GB" sz="1400" dirty="0" err="1">
                <a:latin typeface="Arial" panose="020B0604020202020204" pitchFamily="34" charset="0"/>
                <a:cs typeface="Arial" panose="020B0604020202020204" pitchFamily="34" charset="0"/>
              </a:rPr>
              <a:t>Metaweb</a:t>
            </a:r>
            <a:endParaRPr lang="en-GB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7" name="Picture 76" descr="A silhouette of a bug&#10;&#10;AI-generated content may be incorrect.">
            <a:extLst>
              <a:ext uri="{FF2B5EF4-FFF2-40B4-BE49-F238E27FC236}">
                <a16:creationId xmlns:a16="http://schemas.microsoft.com/office/drawing/2014/main" id="{1829AF6B-55B7-99E1-7ADC-38D142C8828E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692" r="97538">
                        <a14:foregroundMark x1="7538" y1="59154" x2="7538" y2="59154"/>
                        <a14:foregroundMark x1="3154" y1="64000" x2="3154" y2="64000"/>
                        <a14:foregroundMark x1="93769" y1="43923" x2="93769" y2="43923"/>
                        <a14:foregroundMark x1="97692" y1="42538" x2="97692" y2="42538"/>
                        <a14:foregroundMark x1="1769" y1="52923" x2="1769" y2="52923"/>
                        <a14:foregroundMark x1="692" y1="50923" x2="692" y2="50923"/>
                      </a14:backgroundRemoval>
                    </a14:imgEffect>
                  </a14:imgLayer>
                </a14:imgProps>
              </a:ext>
            </a:extLst>
          </a:blip>
          <a:srcRect t="28417" b="24579"/>
          <a:stretch/>
        </p:blipFill>
        <p:spPr>
          <a:xfrm>
            <a:off x="6148779" y="1697467"/>
            <a:ext cx="1328094" cy="624249"/>
          </a:xfrm>
          <a:prstGeom prst="rect">
            <a:avLst/>
          </a:prstGeom>
        </p:spPr>
      </p:pic>
      <p:pic>
        <p:nvPicPr>
          <p:cNvPr id="78" name="Picture 77" descr="A silhouette of a bug&#10;&#10;AI-generated content may be incorrect.">
            <a:extLst>
              <a:ext uri="{FF2B5EF4-FFF2-40B4-BE49-F238E27FC236}">
                <a16:creationId xmlns:a16="http://schemas.microsoft.com/office/drawing/2014/main" id="{E22E5429-C1E6-76D7-5189-E467689CA058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692" r="97538">
                        <a14:foregroundMark x1="7538" y1="59154" x2="7538" y2="59154"/>
                        <a14:foregroundMark x1="3154" y1="64000" x2="3154" y2="64000"/>
                        <a14:foregroundMark x1="93769" y1="43923" x2="93769" y2="43923"/>
                        <a14:foregroundMark x1="97692" y1="42538" x2="97692" y2="42538"/>
                        <a14:foregroundMark x1="1769" y1="52923" x2="1769" y2="52923"/>
                        <a14:foregroundMark x1="692" y1="50923" x2="692" y2="50923"/>
                      </a14:backgroundRemoval>
                    </a14:imgEffect>
                  </a14:imgLayer>
                </a14:imgProps>
              </a:ext>
            </a:extLst>
          </a:blip>
          <a:srcRect t="28417" b="24579"/>
          <a:stretch/>
        </p:blipFill>
        <p:spPr>
          <a:xfrm>
            <a:off x="9001673" y="2554000"/>
            <a:ext cx="958855" cy="450694"/>
          </a:xfrm>
          <a:prstGeom prst="rect">
            <a:avLst/>
          </a:prstGeom>
        </p:spPr>
      </p:pic>
      <p:pic>
        <p:nvPicPr>
          <p:cNvPr id="82" name="Graphic 81" descr="Leaf with solid fill">
            <a:extLst>
              <a:ext uri="{FF2B5EF4-FFF2-40B4-BE49-F238E27FC236}">
                <a16:creationId xmlns:a16="http://schemas.microsoft.com/office/drawing/2014/main" id="{4645B94B-A0C7-DADB-E4A7-CCD9CAB7FAE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172208" y="5731317"/>
            <a:ext cx="914400" cy="914400"/>
          </a:xfrm>
          <a:prstGeom prst="rect">
            <a:avLst/>
          </a:prstGeom>
        </p:spPr>
      </p:pic>
      <p:pic>
        <p:nvPicPr>
          <p:cNvPr id="87" name="Picture 86" descr="A silhouette of a bug&#10;&#10;AI-generated content may be incorrect.">
            <a:extLst>
              <a:ext uri="{FF2B5EF4-FFF2-40B4-BE49-F238E27FC236}">
                <a16:creationId xmlns:a16="http://schemas.microsoft.com/office/drawing/2014/main" id="{8BEC9EEC-94BF-586C-D90E-3F036C9DF06D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692" r="97538">
                        <a14:foregroundMark x1="7538" y1="59154" x2="7538" y2="59154"/>
                        <a14:foregroundMark x1="3154" y1="64000" x2="3154" y2="64000"/>
                        <a14:foregroundMark x1="93769" y1="43923" x2="93769" y2="43923"/>
                        <a14:foregroundMark x1="97692" y1="42538" x2="97692" y2="42538"/>
                        <a14:foregroundMark x1="1769" y1="52923" x2="1769" y2="52923"/>
                        <a14:foregroundMark x1="692" y1="50923" x2="692" y2="50923"/>
                      </a14:backgroundRemoval>
                    </a14:imgEffect>
                  </a14:imgLayer>
                </a14:imgProps>
              </a:ext>
            </a:extLst>
          </a:blip>
          <a:srcRect t="28417" b="24579"/>
          <a:stretch/>
        </p:blipFill>
        <p:spPr>
          <a:xfrm>
            <a:off x="8984067" y="5473992"/>
            <a:ext cx="1187339" cy="558089"/>
          </a:xfrm>
          <a:prstGeom prst="rect">
            <a:avLst/>
          </a:prstGeom>
        </p:spPr>
      </p:pic>
      <p:pic>
        <p:nvPicPr>
          <p:cNvPr id="88" name="Graphic 87" descr="Leaf with solid fill">
            <a:extLst>
              <a:ext uri="{FF2B5EF4-FFF2-40B4-BE49-F238E27FC236}">
                <a16:creationId xmlns:a16="http://schemas.microsoft.com/office/drawing/2014/main" id="{656E1585-D7D4-D0FA-B8E8-8A03E069C9A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288279" y="2718312"/>
            <a:ext cx="914400" cy="914400"/>
          </a:xfrm>
          <a:prstGeom prst="rect">
            <a:avLst/>
          </a:prstGeom>
        </p:spPr>
      </p:pic>
      <p:pic>
        <p:nvPicPr>
          <p:cNvPr id="89" name="Picture 88" descr="A silhouette of a bug&#10;&#10;AI-generated content may be incorrect.">
            <a:extLst>
              <a:ext uri="{FF2B5EF4-FFF2-40B4-BE49-F238E27FC236}">
                <a16:creationId xmlns:a16="http://schemas.microsoft.com/office/drawing/2014/main" id="{BA15D46A-BCA4-5D52-26BF-707D6D2834DD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692" r="97538">
                        <a14:foregroundMark x1="7538" y1="59154" x2="7538" y2="59154"/>
                        <a14:foregroundMark x1="3154" y1="64000" x2="3154" y2="64000"/>
                        <a14:foregroundMark x1="93769" y1="43923" x2="93769" y2="43923"/>
                        <a14:foregroundMark x1="97692" y1="42538" x2="97692" y2="42538"/>
                        <a14:foregroundMark x1="1769" y1="52923" x2="1769" y2="52923"/>
                        <a14:foregroundMark x1="692" y1="50923" x2="692" y2="50923"/>
                      </a14:backgroundRemoval>
                    </a14:imgEffect>
                  </a14:imgLayer>
                </a14:imgProps>
              </a:ext>
            </a:extLst>
          </a:blip>
          <a:srcRect t="28417" b="24579"/>
          <a:stretch/>
        </p:blipFill>
        <p:spPr>
          <a:xfrm rot="179509">
            <a:off x="10396498" y="5782860"/>
            <a:ext cx="1328094" cy="624249"/>
          </a:xfrm>
          <a:prstGeom prst="rect">
            <a:avLst/>
          </a:prstGeom>
        </p:spPr>
      </p:pic>
      <p:pic>
        <p:nvPicPr>
          <p:cNvPr id="90" name="Content Placeholder 5" descr="A green insect with wings&#10;&#10;AI-generated content may be incorrect.">
            <a:extLst>
              <a:ext uri="{FF2B5EF4-FFF2-40B4-BE49-F238E27FC236}">
                <a16:creationId xmlns:a16="http://schemas.microsoft.com/office/drawing/2014/main" id="{D244FFCD-DFD1-7B4E-5097-E15C9786F4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84191" y="4962494"/>
            <a:ext cx="1443152" cy="1076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3629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8E10BE9D-DD06-3491-6E56-940F6A5C9D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pic>
        <p:nvPicPr>
          <p:cNvPr id="1025" name="Picture 1" descr="A diagram of parasitoidal disease&#10;&#10;AI-generated content may be incorrect.">
            <a:extLst>
              <a:ext uri="{FF2B5EF4-FFF2-40B4-BE49-F238E27FC236}">
                <a16:creationId xmlns:a16="http://schemas.microsoft.com/office/drawing/2014/main" id="{15A10A0A-AA30-F292-0DDE-13C1275852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6868" y="457200"/>
            <a:ext cx="8958263" cy="5073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13988C9-2E69-8614-1A24-2CD0408102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9FD7E5D-9B52-A4FC-1088-980B0BDE5A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00162" y="5700183"/>
            <a:ext cx="9458325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CZ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Figure S		X: </a:t>
            </a:r>
            <a:r>
              <a:rPr kumimoji="0" lang="en-GB" altLang="en-CZ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Beta diversity (Bray-Curtis index) of parasitoids (Hymenoptera and Diptera), and their caterpillar host (Lepidoptera). The “subsampled” groups correspond to resampled datasets matching the abundance of Diptera parasitoids at each locality.</a:t>
            </a:r>
            <a:r>
              <a:rPr kumimoji="0" lang="en-GB" altLang="en-CZ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en-GB" altLang="en-CZ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02870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1577</TotalTime>
  <Words>119</Words>
  <Application>Microsoft Office PowerPoint</Application>
  <PresentationFormat>Widescreen</PresentationFormat>
  <Paragraphs>19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Libra Martin</dc:creator>
  <cp:lastModifiedBy>Libra Martin</cp:lastModifiedBy>
  <cp:revision>12</cp:revision>
  <dcterms:created xsi:type="dcterms:W3CDTF">2025-03-06T11:04:28Z</dcterms:created>
  <dcterms:modified xsi:type="dcterms:W3CDTF">2025-04-14T09:07:36Z</dcterms:modified>
</cp:coreProperties>
</file>